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6"/>
  </p:notesMasterIdLst>
  <p:handoutMasterIdLst>
    <p:handoutMasterId r:id="rId67"/>
  </p:handoutMasterIdLst>
  <p:sldIdLst>
    <p:sldId id="277" r:id="rId6"/>
    <p:sldId id="278" r:id="rId7"/>
    <p:sldId id="354" r:id="rId8"/>
    <p:sldId id="282" r:id="rId9"/>
    <p:sldId id="287" r:id="rId10"/>
    <p:sldId id="283" r:id="rId11"/>
    <p:sldId id="346" r:id="rId12"/>
    <p:sldId id="347" r:id="rId13"/>
    <p:sldId id="288" r:id="rId14"/>
    <p:sldId id="356" r:id="rId15"/>
    <p:sldId id="289" r:id="rId16"/>
    <p:sldId id="298" r:id="rId17"/>
    <p:sldId id="299" r:id="rId18"/>
    <p:sldId id="300" r:id="rId19"/>
    <p:sldId id="301" r:id="rId20"/>
    <p:sldId id="302" r:id="rId21"/>
    <p:sldId id="303" r:id="rId22"/>
    <p:sldId id="348" r:id="rId23"/>
    <p:sldId id="358" r:id="rId24"/>
    <p:sldId id="357" r:id="rId25"/>
    <p:sldId id="359" r:id="rId26"/>
    <p:sldId id="305" r:id="rId27"/>
    <p:sldId id="306" r:id="rId28"/>
    <p:sldId id="307" r:id="rId29"/>
    <p:sldId id="308" r:id="rId30"/>
    <p:sldId id="349" r:id="rId31"/>
    <p:sldId id="310" r:id="rId32"/>
    <p:sldId id="311" r:id="rId33"/>
    <p:sldId id="312" r:id="rId34"/>
    <p:sldId id="313" r:id="rId35"/>
    <p:sldId id="314" r:id="rId36"/>
    <p:sldId id="315" r:id="rId37"/>
    <p:sldId id="317" r:id="rId38"/>
    <p:sldId id="318" r:id="rId39"/>
    <p:sldId id="350" r:id="rId40"/>
    <p:sldId id="320" r:id="rId41"/>
    <p:sldId id="321" r:id="rId42"/>
    <p:sldId id="322" r:id="rId43"/>
    <p:sldId id="323" r:id="rId44"/>
    <p:sldId id="324" r:id="rId45"/>
    <p:sldId id="325" r:id="rId46"/>
    <p:sldId id="351" r:id="rId47"/>
    <p:sldId id="327" r:id="rId48"/>
    <p:sldId id="328" r:id="rId49"/>
    <p:sldId id="329" r:id="rId50"/>
    <p:sldId id="330" r:id="rId51"/>
    <p:sldId id="331" r:id="rId52"/>
    <p:sldId id="332" r:id="rId53"/>
    <p:sldId id="333" r:id="rId54"/>
    <p:sldId id="352" r:id="rId55"/>
    <p:sldId id="335" r:id="rId56"/>
    <p:sldId id="336" r:id="rId57"/>
    <p:sldId id="337" r:id="rId58"/>
    <p:sldId id="338" r:id="rId59"/>
    <p:sldId id="339" r:id="rId60"/>
    <p:sldId id="340" r:id="rId61"/>
    <p:sldId id="341" r:id="rId62"/>
    <p:sldId id="342" r:id="rId63"/>
    <p:sldId id="343" r:id="rId64"/>
    <p:sldId id="35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3" autoAdjust="0"/>
    <p:restoredTop sz="76520" autoAdjust="0"/>
  </p:normalViewPr>
  <p:slideViewPr>
    <p:cSldViewPr snapToGrid="0">
      <p:cViewPr varScale="1">
        <p:scale>
          <a:sx n="69" d="100"/>
          <a:sy n="69" d="100"/>
        </p:scale>
        <p:origin x="504" y="66"/>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1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that</a:t>
            </a:r>
            <a:r>
              <a:rPr lang="en-US" baseline="0" dirty="0"/>
              <a:t> generally comes to mind when thinking about databases</a:t>
            </a:r>
          </a:p>
          <a:p>
            <a:endParaRPr lang="en-US" baseline="0" dirty="0"/>
          </a:p>
          <a:p>
            <a:r>
              <a:rPr lang="en-US" baseline="0" dirty="0"/>
              <a:t>Most people believe that relational databases are called this because tables relate to other tables through some form of constraint;</a:t>
            </a:r>
          </a:p>
          <a:p>
            <a:r>
              <a:rPr lang="en-US" baseline="0" dirty="0"/>
              <a:t>This is untrue. They are called relational databases are relational based on mathematics.</a:t>
            </a:r>
          </a:p>
          <a:p>
            <a:r>
              <a:rPr lang="en-US" baseline="0" dirty="0"/>
              <a:t>Luckily the majority of RDBMS systems hide most of this mathematics from the user</a:t>
            </a:r>
          </a:p>
          <a:p>
            <a:endParaRPr lang="en-US" baseline="0" dirty="0"/>
          </a:p>
          <a:p>
            <a:r>
              <a:rPr lang="en-US" dirty="0"/>
              <a:t>So the next</a:t>
            </a:r>
            <a:r>
              <a:rPr lang="en-US" baseline="0" dirty="0"/>
              <a:t> time you think, </a:t>
            </a:r>
            <a:r>
              <a:rPr lang="en-US" baseline="0" dirty="0" err="1"/>
              <a:t>jeesh</a:t>
            </a:r>
            <a:r>
              <a:rPr lang="en-US" baseline="0" dirty="0"/>
              <a:t>, why did I learn algebra at school I never use it, think again. You have probably used algebra a lot more than you want to admit </a:t>
            </a:r>
            <a:r>
              <a:rPr lang="en-US" baseline="0"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9534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3948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142216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5621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50522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2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971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Mobile and Web apps – metadata for content oriented apps</a:t>
            </a:r>
          </a:p>
          <a:p>
            <a:r>
              <a:rPr lang="en-US" sz="1200" dirty="0"/>
              <a:t>User data store – user profile and behavior data</a:t>
            </a:r>
          </a:p>
          <a:p>
            <a:r>
              <a:rPr lang="en-US" sz="1200" dirty="0" err="1"/>
              <a:t>IoT</a:t>
            </a:r>
            <a:r>
              <a:rPr lang="en-US" sz="1200" dirty="0"/>
              <a:t> scenarios – </a:t>
            </a:r>
            <a:r>
              <a:rPr lang="en-US" sz="1200" dirty="0" err="1"/>
              <a:t>queryable</a:t>
            </a:r>
            <a:r>
              <a:rPr lang="en-US" sz="1200" dirty="0"/>
              <a:t> device and event store</a:t>
            </a:r>
          </a:p>
          <a:p>
            <a:r>
              <a:rPr lang="en-US" sz="1200" dirty="0"/>
              <a:t>Event workflow and logging</a:t>
            </a:r>
          </a:p>
          <a:p>
            <a:r>
              <a:rPr lang="en-US" sz="1200" dirty="0"/>
              <a:t>Data ingestion and presentation – ingesting data with variable schema with rich views over the data</a:t>
            </a:r>
          </a:p>
          <a:p>
            <a:r>
              <a:rPr lang="en-US" sz="1200" dirty="0"/>
              <a:t>Product catalogs </a:t>
            </a:r>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37</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57</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59</a:t>
            </a:fld>
            <a:endParaRPr lang="en-US"/>
          </a:p>
        </p:txBody>
      </p:sp>
    </p:spTree>
    <p:extLst>
      <p:ext uri="{BB962C8B-B14F-4D97-AF65-F5344CB8AC3E}">
        <p14:creationId xmlns:p14="http://schemas.microsoft.com/office/powerpoint/2010/main" val="265038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60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Every minute of every day -  </a:t>
            </a:r>
            <a:r>
              <a:rPr lang="en-US" sz="1200" dirty="0"/>
              <a:t>YouTube users upload 48 hours of video, Facebook users share 684,478 pieces of content, Instagram users share 3,600 new photos, and Tumblr sees 27,778 new posts published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oh wait, that was in 2012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first infographic, for example, showed that Facebook users shared 684,478 pieces of content.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Fast forward a couple of years and that number has exploded to</a:t>
            </a:r>
            <a:r>
              <a:rPr lang="en-US" sz="1200" baseline="0" dirty="0"/>
              <a:t> a staggering</a:t>
            </a:r>
            <a:r>
              <a:rPr lang="en-US" sz="1200" dirty="0"/>
              <a:t> 2,460,000 pieces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892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04898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65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557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9175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660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23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78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070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19040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3747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853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034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66" Type="http://schemas.openxmlformats.org/officeDocument/2006/relationships/slideLayout" Target="../slideLayouts/slideLayout75.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slideLayout" Target="../slideLayouts/slideLayout70.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64" Type="http://schemas.openxmlformats.org/officeDocument/2006/relationships/slideLayout" Target="../slideLayouts/slideLayout73.xml"/><Relationship Id="rId69" Type="http://schemas.openxmlformats.org/officeDocument/2006/relationships/theme" Target="../theme/theme2.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67" Type="http://schemas.openxmlformats.org/officeDocument/2006/relationships/slideLayout" Target="../slideLayouts/slideLayout76.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4.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aka.ms/polyglot"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github.com/dmakogon/dbguidance" TargetMode="External"/><Relationship Id="rId4" Type="http://schemas.openxmlformats.org/officeDocument/2006/relationships/hyperlink" Target="https://github.com/dmakogon/globalazure201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David Makogon, Microsoft</a:t>
            </a:r>
          </a:p>
          <a:p>
            <a:pPr marL="0" indent="0">
              <a:buNone/>
            </a:pPr>
            <a:r>
              <a:rPr lang="en-US" dirty="0"/>
              <a:t>@</a:t>
            </a:r>
            <a:r>
              <a:rPr lang="en-US" dirty="0" err="1"/>
              <a:t>dmakogon</a:t>
            </a:r>
            <a:endParaRPr lang="en-US" dirty="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a:t>
            </a:r>
            <a:r>
              <a:rPr lang="en-US" dirty="0" err="1"/>
              <a:t>GlobalAzure</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5" name="Picture 4"/>
          <p:cNvPicPr>
            <a:picLocks noChangeAspect="1"/>
          </p:cNvPicPr>
          <p:nvPr/>
        </p:nvPicPr>
        <p:blipFill>
          <a:blip r:embed="rId4"/>
          <a:stretch>
            <a:fillRect/>
          </a:stretch>
        </p:blipFill>
        <p:spPr>
          <a:xfrm>
            <a:off x="8881532" y="43393"/>
            <a:ext cx="3175000" cy="21463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5429179"/>
          </a:xfrm>
        </p:spPr>
        <p:txBody>
          <a:bodyPr/>
          <a:lstStyle/>
          <a:p>
            <a:pPr marL="0" indent="0">
              <a:buNone/>
            </a:pPr>
            <a:endParaRPr lang="en-US" sz="4800" b="1" dirty="0"/>
          </a:p>
          <a:p>
            <a:pPr marL="0" indent="0">
              <a:buNone/>
            </a:pPr>
            <a:endParaRPr lang="en-US" sz="4800" b="1" dirty="0"/>
          </a:p>
          <a:p>
            <a:pPr marL="0" indent="0">
              <a:buNone/>
            </a:pPr>
            <a:r>
              <a:rPr lang="en-US" sz="4800" b="1" dirty="0"/>
              <a:t>90% </a:t>
            </a:r>
            <a:r>
              <a:rPr lang="en-US" sz="4800" dirty="0"/>
              <a:t>of the world’s data </a:t>
            </a:r>
            <a:br>
              <a:rPr lang="en-US" sz="4800" dirty="0"/>
            </a:br>
            <a:r>
              <a:rPr lang="en-US" sz="4800" dirty="0"/>
              <a:t>has been created in the last two years….</a:t>
            </a:r>
          </a:p>
          <a:p>
            <a:pPr marL="0" indent="0">
              <a:buNone/>
            </a:pPr>
            <a:endParaRPr lang="en-US" sz="4800" dirty="0"/>
          </a:p>
          <a:p>
            <a:r>
              <a:rPr lang="en-US" sz="4800" dirty="0">
                <a:solidFill>
                  <a:schemeClr val="tx1"/>
                </a:solidFill>
              </a:rPr>
              <a:t>The ultimate question is really what insight and value can we draw from that data.</a:t>
            </a:r>
          </a:p>
        </p:txBody>
      </p:sp>
    </p:spTree>
    <p:extLst>
      <p:ext uri="{BB962C8B-B14F-4D97-AF65-F5344CB8AC3E}">
        <p14:creationId xmlns:p14="http://schemas.microsoft.com/office/powerpoint/2010/main" val="211504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a:t>It’s not just about Relational anymore  …  “NoSQL”</a:t>
            </a:r>
          </a:p>
          <a:p>
            <a:pPr marL="0" indent="0">
              <a:buNone/>
            </a:pPr>
            <a:endParaRPr lang="en-US" sz="2800" dirty="0"/>
          </a:p>
          <a:p>
            <a:pPr marL="0" indent="0">
              <a:buNone/>
            </a:pPr>
            <a:r>
              <a:rPr lang="en-US" sz="4000"/>
              <a:t>Multiple database categories and data shapes</a:t>
            </a:r>
            <a:endParaRPr lang="en-US" sz="4000" dirty="0"/>
          </a:p>
          <a:p>
            <a:pPr lvl="2"/>
            <a:r>
              <a:rPr lang="en-US" sz="3600" dirty="0"/>
              <a:t>Relational</a:t>
            </a:r>
          </a:p>
          <a:p>
            <a:pPr lvl="2"/>
            <a:r>
              <a:rPr lang="en-US" sz="3600" dirty="0"/>
              <a:t>Document</a:t>
            </a:r>
          </a:p>
          <a:p>
            <a:pPr lvl="2"/>
            <a:r>
              <a:rPr lang="en-US" sz="3600" dirty="0"/>
              <a:t>Key/Value</a:t>
            </a:r>
          </a:p>
          <a:p>
            <a:pPr lvl="2"/>
            <a:r>
              <a:rPr lang="en-US" sz="3600" dirty="0"/>
              <a:t>Graph</a:t>
            </a:r>
          </a:p>
          <a:p>
            <a:pPr lvl="2"/>
            <a:r>
              <a:rPr lang="en-US" sz="3600" dirty="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GB" dirty="0"/>
              <a:t>Relational databases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41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338906"/>
            <a:ext cx="11525250" cy="5290388"/>
          </a:xfrm>
        </p:spPr>
        <p:txBody>
          <a:bodyPr/>
          <a:lstStyle/>
          <a:p>
            <a:r>
              <a:rPr lang="en-US" dirty="0"/>
              <a:t>Set-theory-based</a:t>
            </a:r>
          </a:p>
          <a:p>
            <a:r>
              <a:rPr lang="en-US" dirty="0"/>
              <a:t>Two-dimensional relations (or tables) </a:t>
            </a:r>
          </a:p>
          <a:p>
            <a:r>
              <a:rPr lang="en-US" dirty="0"/>
              <a:t>Tables have columns</a:t>
            </a:r>
          </a:p>
          <a:p>
            <a:r>
              <a:rPr lang="en-US" dirty="0"/>
              <a:t>Column data is strongly typed, types enforced by system</a:t>
            </a:r>
          </a:p>
          <a:p>
            <a:r>
              <a:rPr lang="en-US" dirty="0"/>
              <a:t>Tables have tuples (or rows)</a:t>
            </a:r>
          </a:p>
          <a:p>
            <a:r>
              <a:rPr lang="en-US" dirty="0"/>
              <a:t>Selections (WHERE…)</a:t>
            </a:r>
          </a:p>
          <a:p>
            <a:r>
              <a:rPr lang="en-US" dirty="0"/>
              <a:t>Projections (SELECT…) </a:t>
            </a:r>
          </a:p>
          <a:p>
            <a:r>
              <a:rPr lang="en-US" dirty="0"/>
              <a:t>Cartesian products (JOIN …)</a:t>
            </a:r>
          </a:p>
        </p:txBody>
      </p:sp>
      <p:sp>
        <p:nvSpPr>
          <p:cNvPr id="3" name="Title 2"/>
          <p:cNvSpPr>
            <a:spLocks noGrp="1"/>
          </p:cNvSpPr>
          <p:nvPr>
            <p:ph type="title"/>
          </p:nvPr>
        </p:nvSpPr>
        <p:spPr>
          <a:xfrm>
            <a:off x="-367266" y="182215"/>
            <a:ext cx="11416266" cy="1063487"/>
          </a:xfrm>
        </p:spPr>
        <p:txBody>
          <a:bodyPr/>
          <a:lstStyle/>
          <a:p>
            <a:r>
              <a:rPr lang="en-US" dirty="0"/>
              <a:t>    What’s a relational database?</a:t>
            </a:r>
          </a:p>
        </p:txBody>
      </p:sp>
    </p:spTree>
    <p:extLst>
      <p:ext uri="{BB962C8B-B14F-4D97-AF65-F5344CB8AC3E}">
        <p14:creationId xmlns:p14="http://schemas.microsoft.com/office/powerpoint/2010/main" val="162750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relational database? Optimal:</a:t>
            </a:r>
          </a:p>
        </p:txBody>
      </p:sp>
      <p:sp>
        <p:nvSpPr>
          <p:cNvPr id="3" name="Content Placeholder 2"/>
          <p:cNvSpPr>
            <a:spLocks noGrp="1"/>
          </p:cNvSpPr>
          <p:nvPr>
            <p:ph sz="quarter" idx="10"/>
          </p:nvPr>
        </p:nvSpPr>
        <p:spPr/>
        <p:txBody>
          <a:bodyPr/>
          <a:lstStyle/>
          <a:p>
            <a:r>
              <a:rPr lang="en-US" dirty="0"/>
              <a:t>Robust, stable, years of proving itself</a:t>
            </a:r>
          </a:p>
          <a:p>
            <a:r>
              <a:rPr lang="en-US" dirty="0"/>
              <a:t>Homogeneous data conforms to a structured / rigid schema</a:t>
            </a:r>
          </a:p>
          <a:p>
            <a:r>
              <a:rPr lang="en-US" dirty="0"/>
              <a:t>Flexible query-ability</a:t>
            </a:r>
          </a:p>
          <a:p>
            <a:r>
              <a:rPr lang="en-US" dirty="0"/>
              <a:t>Very consistent &amp; durable data</a:t>
            </a:r>
          </a:p>
          <a:p>
            <a:r>
              <a:rPr lang="en-US" dirty="0"/>
              <a:t>ACID transactions</a:t>
            </a:r>
          </a:p>
          <a:p>
            <a:endParaRPr lang="en-US" dirty="0"/>
          </a:p>
        </p:txBody>
      </p:sp>
    </p:spTree>
    <p:extLst>
      <p:ext uri="{BB962C8B-B14F-4D97-AF65-F5344CB8AC3E}">
        <p14:creationId xmlns:p14="http://schemas.microsoft.com/office/powerpoint/2010/main" val="209754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a:t>
            </a:r>
          </a:p>
        </p:txBody>
      </p:sp>
      <p:sp>
        <p:nvSpPr>
          <p:cNvPr id="3" name="Content Placeholder 2"/>
          <p:cNvSpPr>
            <a:spLocks noGrp="1"/>
          </p:cNvSpPr>
          <p:nvPr>
            <p:ph sz="quarter" idx="10"/>
          </p:nvPr>
        </p:nvSpPr>
        <p:spPr/>
        <p:txBody>
          <a:bodyPr/>
          <a:lstStyle/>
          <a:p>
            <a:r>
              <a:rPr lang="en-US" dirty="0"/>
              <a:t>(Typically) Scale up</a:t>
            </a:r>
          </a:p>
          <a:p>
            <a:r>
              <a:rPr lang="en-US" dirty="0"/>
              <a:t>Requirement for flexible data</a:t>
            </a:r>
          </a:p>
          <a:p>
            <a:r>
              <a:rPr lang="en-US" dirty="0"/>
              <a:t>Impedance mismatch (ORM mapping)</a:t>
            </a:r>
          </a:p>
          <a:p>
            <a:endParaRPr lang="en-US" dirty="0"/>
          </a:p>
        </p:txBody>
      </p:sp>
    </p:spTree>
    <p:extLst>
      <p:ext uri="{BB962C8B-B14F-4D97-AF65-F5344CB8AC3E}">
        <p14:creationId xmlns:p14="http://schemas.microsoft.com/office/powerpoint/2010/main" val="46006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SQL</a:t>
            </a:r>
          </a:p>
        </p:txBody>
      </p:sp>
      <p:sp>
        <p:nvSpPr>
          <p:cNvPr id="3" name="Content Placeholder 2"/>
          <p:cNvSpPr>
            <a:spLocks noGrp="1"/>
          </p:cNvSpPr>
          <p:nvPr>
            <p:ph sz="quarter" idx="10"/>
          </p:nvPr>
        </p:nvSpPr>
        <p:spPr>
          <a:xfrm>
            <a:off x="379413" y="1388226"/>
            <a:ext cx="11525250" cy="1548938"/>
          </a:xfrm>
        </p:spPr>
        <p:txBody>
          <a:bodyPr/>
          <a:lstStyle/>
          <a:p>
            <a:r>
              <a:rPr lang="en-US" dirty="0"/>
              <a:t>Tables with columns and rows, with relationships to other tables</a:t>
            </a:r>
          </a:p>
          <a:p>
            <a:r>
              <a:rPr lang="en-US" dirty="0"/>
              <a:t>SQL query language</a:t>
            </a:r>
          </a:p>
          <a:p>
            <a:pPr marL="0" indent="0">
              <a:buNone/>
            </a:pPr>
            <a:endParaRPr lang="en-US" dirty="0"/>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p:txBody>
      </p:sp>
      <p:sp>
        <p:nvSpPr>
          <p:cNvPr id="4" name="TextBox 3"/>
          <p:cNvSpPr txBox="1"/>
          <p:nvPr/>
        </p:nvSpPr>
        <p:spPr>
          <a:xfrm>
            <a:off x="379413" y="3079688"/>
            <a:ext cx="11812587" cy="2677656"/>
          </a:xfrm>
          <a:prstGeom prst="rect">
            <a:avLst/>
          </a:prstGeom>
          <a:noFill/>
        </p:spPr>
        <p:txBody>
          <a:bodyPr wrap="square" rtlCol="0">
            <a:spAutoFit/>
          </a:bodyPr>
          <a:lstStyle/>
          <a:p>
            <a:r>
              <a:rPr lang="en-US" sz="2800" dirty="0">
                <a:latin typeface="Lucida Console" panose="020B0609040504020204" pitchFamily="49" charset="0"/>
              </a:rPr>
              <a:t>SELECT </a:t>
            </a:r>
            <a:r>
              <a:rPr lang="en-US" sz="2800" dirty="0" err="1">
                <a:latin typeface="Lucida Console" panose="020B0609040504020204" pitchFamily="49" charset="0"/>
              </a:rPr>
              <a:t>p.FirstName</a:t>
            </a:r>
            <a:r>
              <a:rPr lang="en-US" sz="2800" dirty="0">
                <a:latin typeface="Lucida Console" panose="020B0609040504020204" pitchFamily="49" charset="0"/>
              </a:rPr>
              <a:t>, </a:t>
            </a:r>
            <a:r>
              <a:rPr lang="en-US" sz="2800" dirty="0" err="1">
                <a:latin typeface="Lucida Console" panose="020B0609040504020204" pitchFamily="49" charset="0"/>
              </a:rPr>
              <a:t>p.LastName</a:t>
            </a:r>
            <a:r>
              <a:rPr lang="en-US" sz="2800" dirty="0">
                <a:latin typeface="Lucida Console" panose="020B0609040504020204" pitchFamily="49" charset="0"/>
              </a:rPr>
              <a:t>, </a:t>
            </a:r>
            <a:r>
              <a:rPr lang="en-US" sz="2800" dirty="0" err="1">
                <a:latin typeface="Lucida Console" panose="020B0609040504020204" pitchFamily="49" charset="0"/>
              </a:rPr>
              <a:t>c.Number</a:t>
            </a:r>
            <a:r>
              <a:rPr lang="en-US" sz="2800" dirty="0">
                <a:latin typeface="Lucida Console" panose="020B0609040504020204" pitchFamily="49" charset="0"/>
              </a:rPr>
              <a:t>, </a:t>
            </a:r>
            <a:r>
              <a:rPr lang="en-US" sz="2800" dirty="0" err="1">
                <a:latin typeface="Lucida Console" panose="020B0609040504020204" pitchFamily="49" charset="0"/>
              </a:rPr>
              <a:t>a.City</a:t>
            </a:r>
            <a:endParaRPr lang="en-US" sz="2800" dirty="0">
              <a:latin typeface="Lucida Console" panose="020B0609040504020204" pitchFamily="49" charset="0"/>
            </a:endParaRPr>
          </a:p>
          <a:p>
            <a:r>
              <a:rPr lang="en-US" sz="2800" dirty="0">
                <a:latin typeface="Lucida Console" panose="020B0609040504020204" pitchFamily="49" charset="0"/>
              </a:rPr>
              <a:t>FROM Person p</a:t>
            </a:r>
          </a:p>
          <a:p>
            <a:r>
              <a:rPr lang="en-US" sz="2800" dirty="0">
                <a:latin typeface="Lucida Console" panose="020B0609040504020204" pitchFamily="49" charset="0"/>
              </a:rPr>
              <a:t>INNER JOIN </a:t>
            </a:r>
            <a:r>
              <a:rPr lang="en-US" sz="2800" dirty="0" err="1">
                <a:latin typeface="Lucida Console" panose="020B0609040504020204" pitchFamily="49" charset="0"/>
              </a:rPr>
              <a:t>ContactDetails</a:t>
            </a:r>
            <a:r>
              <a:rPr lang="en-US" sz="2800" dirty="0">
                <a:latin typeface="Lucida Console" panose="020B0609040504020204" pitchFamily="49" charset="0"/>
              </a:rPr>
              <a:t> c ON </a:t>
            </a:r>
            <a:r>
              <a:rPr lang="en-US" sz="2800" dirty="0" err="1">
                <a:latin typeface="Lucida Console" panose="020B0609040504020204" pitchFamily="49" charset="0"/>
              </a:rPr>
              <a:t>c.PersonId</a:t>
            </a:r>
            <a:r>
              <a:rPr lang="en-US" sz="2800" dirty="0">
                <a:latin typeface="Lucida Console" panose="020B0609040504020204" pitchFamily="49" charset="0"/>
              </a:rPr>
              <a:t> = </a:t>
            </a:r>
            <a:r>
              <a:rPr lang="en-US" sz="2800" dirty="0" err="1">
                <a:latin typeface="Lucida Console" panose="020B0609040504020204" pitchFamily="49" charset="0"/>
              </a:rPr>
              <a:t>p.Id</a:t>
            </a:r>
            <a:endParaRPr lang="en-US" sz="2800" dirty="0">
              <a:latin typeface="Lucida Console" panose="020B0609040504020204" pitchFamily="49" charset="0"/>
            </a:endParaRPr>
          </a:p>
          <a:p>
            <a:r>
              <a:rPr lang="en-US" sz="2800" dirty="0">
                <a:latin typeface="Lucida Console" panose="020B0609040504020204" pitchFamily="49" charset="0"/>
              </a:rPr>
              <a:t>INNER JOIN Address a ON </a:t>
            </a:r>
            <a:r>
              <a:rPr lang="en-US" sz="2800" dirty="0" err="1">
                <a:latin typeface="Lucida Console" panose="020B0609040504020204" pitchFamily="49" charset="0"/>
              </a:rPr>
              <a:t>a.PersonId</a:t>
            </a:r>
            <a:r>
              <a:rPr lang="en-US" sz="2800" dirty="0">
                <a:latin typeface="Lucida Console" panose="020B0609040504020204" pitchFamily="49" charset="0"/>
              </a:rPr>
              <a:t> = </a:t>
            </a:r>
            <a:r>
              <a:rPr lang="en-US" sz="2800" dirty="0" err="1">
                <a:latin typeface="Lucida Console" panose="020B0609040504020204" pitchFamily="49" charset="0"/>
              </a:rPr>
              <a:t>p.Id</a:t>
            </a:r>
            <a:endParaRPr lang="en-US" sz="2800" dirty="0">
              <a:latin typeface="Lucida Console" panose="020B0609040504020204" pitchFamily="49" charset="0"/>
            </a:endParaRPr>
          </a:p>
          <a:p>
            <a:r>
              <a:rPr lang="en-US" sz="2800" dirty="0">
                <a:latin typeface="Lucida Console" panose="020B0609040504020204" pitchFamily="49" charset="0"/>
              </a:rPr>
              <a:t>WHERE </a:t>
            </a:r>
            <a:r>
              <a:rPr lang="en-US" sz="2800" dirty="0" err="1">
                <a:latin typeface="Lucida Console" panose="020B0609040504020204" pitchFamily="49" charset="0"/>
              </a:rPr>
              <a:t>p.Language</a:t>
            </a:r>
            <a:r>
              <a:rPr lang="en-US" sz="2800" dirty="0">
                <a:latin typeface="Lucida Console" panose="020B0609040504020204" pitchFamily="49" charset="0"/>
              </a:rPr>
              <a:t> != “</a:t>
            </a:r>
            <a:r>
              <a:rPr lang="en-US" sz="2800" dirty="0" err="1">
                <a:latin typeface="Lucida Console" panose="020B0609040504020204" pitchFamily="49" charset="0"/>
              </a:rPr>
              <a:t>eng</a:t>
            </a:r>
            <a:r>
              <a:rPr lang="en-US" sz="2800" dirty="0">
                <a:latin typeface="Lucida Console" panose="020B0609040504020204" pitchFamily="49" charset="0"/>
              </a:rPr>
              <a:t>-us”</a:t>
            </a:r>
          </a:p>
          <a:p>
            <a:r>
              <a:rPr lang="en-US" sz="2800" dirty="0">
                <a:latin typeface="Lucida Console" panose="020B0609040504020204" pitchFamily="49" charset="0"/>
              </a:rPr>
              <a:t>ORDER BY </a:t>
            </a:r>
            <a:r>
              <a:rPr lang="en-US" sz="2800" dirty="0" err="1">
                <a:latin typeface="Lucida Console" panose="020B0609040504020204" pitchFamily="49" charset="0"/>
              </a:rPr>
              <a:t>a.City</a:t>
            </a:r>
            <a:r>
              <a:rPr lang="en-US" sz="2800" dirty="0">
                <a:latin typeface="Lucida Console" panose="020B0609040504020204" pitchFamily="49" charset="0"/>
              </a:rPr>
              <a:t>, </a:t>
            </a:r>
            <a:r>
              <a:rPr lang="en-US" sz="2800" dirty="0" err="1">
                <a:latin typeface="Lucida Console" panose="020B0609040504020204" pitchFamily="49" charset="0"/>
              </a:rPr>
              <a:t>p.LastName</a:t>
            </a:r>
            <a:endParaRPr lang="en-US" sz="2800" dirty="0">
              <a:latin typeface="Lucida Console" panose="020B0609040504020204" pitchFamily="49" charset="0"/>
            </a:endParaRPr>
          </a:p>
        </p:txBody>
      </p:sp>
    </p:spTree>
    <p:extLst>
      <p:ext uri="{BB962C8B-B14F-4D97-AF65-F5344CB8AC3E}">
        <p14:creationId xmlns:p14="http://schemas.microsoft.com/office/powerpoint/2010/main" val="8673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sz="quarter" idx="10"/>
          </p:nvPr>
        </p:nvSpPr>
        <p:spPr/>
        <p:txBody>
          <a:bodyPr/>
          <a:lstStyle/>
          <a:p>
            <a:r>
              <a:rPr lang="en-US" dirty="0" err="1"/>
              <a:t>PaaS</a:t>
            </a:r>
            <a:endParaRPr lang="en-US" dirty="0"/>
          </a:p>
          <a:p>
            <a:pPr lvl="1"/>
            <a:r>
              <a:rPr lang="en-US" dirty="0"/>
              <a:t>Azure SQL Database</a:t>
            </a:r>
          </a:p>
          <a:p>
            <a:pPr lvl="1"/>
            <a:r>
              <a:rPr lang="en-US" dirty="0"/>
              <a:t>MySQL</a:t>
            </a:r>
          </a:p>
          <a:p>
            <a:r>
              <a:rPr lang="en-US" dirty="0"/>
              <a:t>IaaS</a:t>
            </a:r>
          </a:p>
          <a:p>
            <a:pPr lvl="1"/>
            <a:r>
              <a:rPr lang="en-US" dirty="0"/>
              <a:t>SQL Server on VMs</a:t>
            </a:r>
          </a:p>
          <a:p>
            <a:pPr lvl="1"/>
            <a:r>
              <a:rPr lang="en-US" dirty="0"/>
              <a:t>Oracle Database</a:t>
            </a:r>
          </a:p>
          <a:p>
            <a:pPr lvl="1"/>
            <a:r>
              <a:rPr lang="en-US" dirty="0"/>
              <a:t>MySQL</a:t>
            </a:r>
          </a:p>
          <a:p>
            <a:pPr lvl="1"/>
            <a:r>
              <a:rPr lang="en-US" dirty="0"/>
              <a:t>PostgreSQL</a:t>
            </a:r>
          </a:p>
          <a:p>
            <a:pPr lvl="1"/>
            <a:r>
              <a:rPr lang="en-US" dirty="0"/>
              <a:t>And so many more ….</a:t>
            </a:r>
          </a:p>
          <a:p>
            <a:pPr lvl="1"/>
            <a:endParaRPr lang="en-US" dirty="0"/>
          </a:p>
        </p:txBody>
      </p:sp>
    </p:spTree>
    <p:extLst>
      <p:ext uri="{BB962C8B-B14F-4D97-AF65-F5344CB8AC3E}">
        <p14:creationId xmlns:p14="http://schemas.microsoft.com/office/powerpoint/2010/main" val="77311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Azure</a:t>
            </a:r>
          </a:p>
        </p:txBody>
      </p:sp>
    </p:spTree>
    <p:extLst>
      <p:ext uri="{BB962C8B-B14F-4D97-AF65-F5344CB8AC3E}">
        <p14:creationId xmlns:p14="http://schemas.microsoft.com/office/powerpoint/2010/main" val="15439915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choice is yours</a:t>
            </a:r>
          </a:p>
        </p:txBody>
      </p:sp>
      <p:sp>
        <p:nvSpPr>
          <p:cNvPr id="4" name="Text Placeholder 3"/>
          <p:cNvSpPr>
            <a:spLocks noGrp="1"/>
          </p:cNvSpPr>
          <p:nvPr>
            <p:ph type="body" sz="quarter" idx="10"/>
          </p:nvPr>
        </p:nvSpPr>
        <p:spPr>
          <a:xfrm>
            <a:off x="269239" y="1189177"/>
            <a:ext cx="11653523" cy="5102102"/>
          </a:xfrm>
        </p:spPr>
        <p:txBody>
          <a:bodyPr/>
          <a:lstStyle/>
          <a:p>
            <a:r>
              <a:rPr lang="en-US" dirty="0"/>
              <a:t>PaaS: Database-as-a-service</a:t>
            </a:r>
          </a:p>
          <a:p>
            <a:pPr lvl="2"/>
            <a:r>
              <a:rPr lang="en-US" sz="3600" dirty="0"/>
              <a:t>Microsoft</a:t>
            </a:r>
          </a:p>
          <a:p>
            <a:pPr lvl="2"/>
            <a:r>
              <a:rPr lang="en-US" sz="3600" dirty="0"/>
              <a:t>3</a:t>
            </a:r>
            <a:r>
              <a:rPr lang="en-US" sz="3600" baseline="30000" dirty="0"/>
              <a:t>rd</a:t>
            </a:r>
            <a:r>
              <a:rPr lang="en-US" sz="3600" dirty="0"/>
              <a:t>-party</a:t>
            </a:r>
          </a:p>
          <a:p>
            <a:endParaRPr lang="en-US" dirty="0"/>
          </a:p>
          <a:p>
            <a:r>
              <a:rPr lang="en-US" dirty="0"/>
              <a:t>IaaS: BYOD</a:t>
            </a:r>
          </a:p>
          <a:p>
            <a:pPr lvl="2"/>
            <a:r>
              <a:rPr lang="en-US" sz="3600" dirty="0"/>
              <a:t>Manual spin-up</a:t>
            </a:r>
          </a:p>
          <a:p>
            <a:pPr lvl="2"/>
            <a:r>
              <a:rPr lang="en-US" sz="3600" dirty="0"/>
              <a:t>Your own ARM scripts</a:t>
            </a:r>
          </a:p>
          <a:p>
            <a:pPr lvl="2"/>
            <a:r>
              <a:rPr lang="en-US" sz="3600" dirty="0"/>
              <a:t>Vendor-built ARM scripts</a:t>
            </a:r>
          </a:p>
        </p:txBody>
      </p:sp>
    </p:spTree>
    <p:extLst>
      <p:ext uri="{BB962C8B-B14F-4D97-AF65-F5344CB8AC3E}">
        <p14:creationId xmlns:p14="http://schemas.microsoft.com/office/powerpoint/2010/main" val="28865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7" name="Content Placeholder 6"/>
          <p:cNvSpPr>
            <a:spLocks noGrp="1"/>
          </p:cNvSpPr>
          <p:nvPr>
            <p:ph type="body" sz="quarter" idx="10"/>
          </p:nvPr>
        </p:nvSpPr>
        <p:spPr/>
        <p:txBody>
          <a:bodyPr>
            <a:normAutofit fontScale="25000" lnSpcReduction="20000"/>
          </a:bodyPr>
          <a:lstStyle/>
          <a:p>
            <a:pPr marL="0" indent="0">
              <a:buNone/>
            </a:pPr>
            <a:r>
              <a:rPr lang="en-GB" sz="16000" dirty="0"/>
              <a:t>Data landscape</a:t>
            </a:r>
          </a:p>
          <a:p>
            <a:pPr marL="0" indent="0">
              <a:buNone/>
            </a:pPr>
            <a:r>
              <a:rPr lang="en-GB" sz="16000" dirty="0"/>
              <a:t>Azure and data</a:t>
            </a:r>
          </a:p>
          <a:p>
            <a:pPr marL="457046" lvl="1" indent="0">
              <a:buNone/>
            </a:pPr>
            <a:r>
              <a:rPr lang="en-GB" sz="12800" dirty="0"/>
              <a:t>Key/value</a:t>
            </a:r>
          </a:p>
          <a:p>
            <a:pPr marL="457046" lvl="1" indent="0">
              <a:buNone/>
            </a:pPr>
            <a:r>
              <a:rPr lang="en-GB" sz="12800" dirty="0"/>
              <a:t>Document</a:t>
            </a:r>
          </a:p>
          <a:p>
            <a:pPr marL="457046" lvl="1" indent="0">
              <a:buNone/>
            </a:pPr>
            <a:r>
              <a:rPr lang="en-GB" sz="12800" dirty="0"/>
              <a:t>Graph</a:t>
            </a:r>
          </a:p>
          <a:p>
            <a:pPr marL="457046" lvl="1" indent="0">
              <a:buNone/>
            </a:pPr>
            <a:r>
              <a:rPr lang="en-GB" sz="12800" dirty="0"/>
              <a:t>Column</a:t>
            </a:r>
          </a:p>
          <a:p>
            <a:pPr marL="457046" lvl="1" indent="0">
              <a:buNone/>
            </a:pPr>
            <a:r>
              <a:rPr lang="en-GB" sz="12800" dirty="0"/>
              <a:t>Polyglot persistence</a:t>
            </a:r>
          </a:p>
        </p:txBody>
      </p:sp>
    </p:spTree>
    <p:extLst>
      <p:ext uri="{BB962C8B-B14F-4D97-AF65-F5344CB8AC3E}">
        <p14:creationId xmlns:p14="http://schemas.microsoft.com/office/powerpoint/2010/main" val="3183499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US" dirty="0"/>
              <a:t>Relational databases</a:t>
            </a:r>
            <a:br>
              <a:rPr lang="en-US" dirty="0"/>
            </a:br>
            <a:r>
              <a:rPr lang="en-US" dirty="0"/>
              <a:t>(yes, I lied)</a:t>
            </a:r>
          </a:p>
        </p:txBody>
      </p:sp>
    </p:spTree>
    <p:extLst>
      <p:ext uri="{BB962C8B-B14F-4D97-AF65-F5344CB8AC3E}">
        <p14:creationId xmlns:p14="http://schemas.microsoft.com/office/powerpoint/2010/main" val="22857980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databases</a:t>
            </a:r>
          </a:p>
        </p:txBody>
      </p:sp>
    </p:spTree>
    <p:extLst>
      <p:ext uri="{BB962C8B-B14F-4D97-AF65-F5344CB8AC3E}">
        <p14:creationId xmlns:p14="http://schemas.microsoft.com/office/powerpoint/2010/main" val="5292205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key/value store?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a:t>Effectively, this -&gt; </a:t>
            </a:r>
          </a:p>
        </p:txBody>
      </p:sp>
      <p:sp>
        <p:nvSpPr>
          <p:cNvPr id="7" name="TextBox 6"/>
          <p:cNvSpPr txBox="1"/>
          <p:nvPr/>
        </p:nvSpPr>
        <p:spPr>
          <a:xfrm>
            <a:off x="1121632" y="4297262"/>
            <a:ext cx="4764831" cy="1569660"/>
          </a:xfrm>
          <a:prstGeom prst="rect">
            <a:avLst/>
          </a:prstGeom>
          <a:noFill/>
        </p:spPr>
        <p:txBody>
          <a:bodyPr wrap="none" rtlCol="0">
            <a:spAutoFit/>
          </a:bodyPr>
          <a:lstStyle/>
          <a:p>
            <a:r>
              <a:rPr lang="en-US" sz="3200" dirty="0"/>
              <a:t>You have some form of </a:t>
            </a:r>
            <a:r>
              <a:rPr lang="en-US" sz="3200" u="sng" dirty="0"/>
              <a:t>Key</a:t>
            </a:r>
            <a:r>
              <a:rPr lang="en-US" sz="3200" dirty="0"/>
              <a:t>,</a:t>
            </a:r>
            <a:br>
              <a:rPr lang="en-US" sz="3200" dirty="0"/>
            </a:br>
            <a:r>
              <a:rPr lang="en-US" sz="3200" dirty="0"/>
              <a:t>Which you use to look-up</a:t>
            </a:r>
            <a:br>
              <a:rPr lang="en-US" sz="3200" dirty="0"/>
            </a:br>
            <a:r>
              <a:rPr lang="en-US" sz="3200" dirty="0"/>
              <a:t>an opaque </a:t>
            </a:r>
            <a:r>
              <a:rPr lang="en-US" sz="3200" u="sng" dirty="0"/>
              <a:t>Value</a:t>
            </a:r>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Key/Value store?</a:t>
            </a:r>
          </a:p>
        </p:txBody>
      </p:sp>
      <p:sp>
        <p:nvSpPr>
          <p:cNvPr id="3" name="Content Placeholder 2"/>
          <p:cNvSpPr>
            <a:spLocks noGrp="1"/>
          </p:cNvSpPr>
          <p:nvPr>
            <p:ph type="body" sz="quarter" idx="10"/>
          </p:nvPr>
        </p:nvSpPr>
        <p:spPr/>
        <p:txBody>
          <a:bodyPr/>
          <a:lstStyle/>
          <a:p>
            <a:r>
              <a:rPr lang="en-US" dirty="0"/>
              <a:t>Very rapid, discreet look-ups</a:t>
            </a:r>
          </a:p>
          <a:p>
            <a:r>
              <a:rPr lang="en-US" dirty="0"/>
              <a:t>When you always know the </a:t>
            </a:r>
            <a:r>
              <a:rPr lang="en-US" u="sng" dirty="0"/>
              <a:t>Key</a:t>
            </a:r>
          </a:p>
          <a:p>
            <a:r>
              <a:rPr lang="en-US" dirty="0"/>
              <a:t>When you only ever query by </a:t>
            </a:r>
            <a:r>
              <a:rPr lang="en-US" u="sng" dirty="0"/>
              <a:t>Key</a:t>
            </a:r>
          </a:p>
        </p:txBody>
      </p:sp>
    </p:spTree>
    <p:extLst>
      <p:ext uri="{BB962C8B-B14F-4D97-AF65-F5344CB8AC3E}">
        <p14:creationId xmlns:p14="http://schemas.microsoft.com/office/powerpoint/2010/main" val="19272028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a:t>
            </a:r>
          </a:p>
        </p:txBody>
      </p:sp>
      <p:sp>
        <p:nvSpPr>
          <p:cNvPr id="3" name="Content Placeholder 2"/>
          <p:cNvSpPr>
            <a:spLocks noGrp="1"/>
          </p:cNvSpPr>
          <p:nvPr>
            <p:ph type="body" sz="quarter" idx="10"/>
          </p:nvPr>
        </p:nvSpPr>
        <p:spPr/>
        <p:txBody>
          <a:bodyPr/>
          <a:lstStyle/>
          <a:p>
            <a:r>
              <a:rPr lang="en-US" dirty="0"/>
              <a:t>Searching on properties within the </a:t>
            </a:r>
            <a:r>
              <a:rPr lang="en-US" u="sng" dirty="0"/>
              <a:t>Value</a:t>
            </a:r>
          </a:p>
          <a:p>
            <a:r>
              <a:rPr lang="en-US" dirty="0"/>
              <a:t>Complex queries</a:t>
            </a:r>
          </a:p>
        </p:txBody>
      </p:sp>
    </p:spTree>
    <p:extLst>
      <p:ext uri="{BB962C8B-B14F-4D97-AF65-F5344CB8AC3E}">
        <p14:creationId xmlns:p14="http://schemas.microsoft.com/office/powerpoint/2010/main" val="19374542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a:t>PaaS</a:t>
            </a:r>
            <a:endParaRPr lang="en-US" sz="4000" dirty="0"/>
          </a:p>
          <a:p>
            <a:pPr lvl="2"/>
            <a:r>
              <a:rPr lang="en-US" sz="3600" dirty="0"/>
              <a:t>Azure Table Storage</a:t>
            </a:r>
          </a:p>
          <a:p>
            <a:pPr lvl="2"/>
            <a:r>
              <a:rPr lang="en-US" sz="3600" dirty="0" err="1"/>
              <a:t>Redis</a:t>
            </a:r>
            <a:r>
              <a:rPr lang="en-US" sz="3600" dirty="0"/>
              <a:t> Cache service</a:t>
            </a:r>
            <a:endParaRPr lang="en-US" dirty="0"/>
          </a:p>
          <a:p>
            <a:r>
              <a:rPr lang="en-US" dirty="0" err="1"/>
              <a:t>IaaS</a:t>
            </a:r>
            <a:endParaRPr lang="en-US" dirty="0"/>
          </a:p>
          <a:p>
            <a:pPr lvl="2"/>
            <a:r>
              <a:rPr lang="en-US" sz="3600" dirty="0" err="1"/>
              <a:t>Redis</a:t>
            </a:r>
            <a:endParaRPr lang="en-US" sz="3600" dirty="0"/>
          </a:p>
          <a:p>
            <a:pPr lvl="2"/>
            <a:r>
              <a:rPr lang="en-US" sz="3600" dirty="0" err="1"/>
              <a:t>Riak</a:t>
            </a:r>
            <a:endParaRPr lang="en-US" sz="3600" dirty="0"/>
          </a:p>
          <a:p>
            <a:pPr lvl="2"/>
            <a:r>
              <a:rPr lang="en-US" sz="3600" dirty="0" err="1"/>
              <a:t>Memcached</a:t>
            </a:r>
            <a:endParaRPr lang="en-US" sz="3600" dirty="0"/>
          </a:p>
          <a:p>
            <a:pPr lvl="2"/>
            <a:r>
              <a:rPr lang="en-US" sz="3600" dirty="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databases</a:t>
            </a:r>
          </a:p>
        </p:txBody>
      </p:sp>
    </p:spTree>
    <p:extLst>
      <p:ext uri="{BB962C8B-B14F-4D97-AF65-F5344CB8AC3E}">
        <p14:creationId xmlns:p14="http://schemas.microsoft.com/office/powerpoint/2010/main" val="470872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document database?</a:t>
            </a:r>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a:t>NOT</a:t>
            </a:r>
            <a:r>
              <a:rPr lang="en-US" sz="3200" dirty="0"/>
              <a:t> for this kind of document !</a:t>
            </a:r>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document database?</a:t>
            </a:r>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a:t>For </a:t>
            </a:r>
            <a:r>
              <a:rPr lang="en-US" sz="3200" u="sng" dirty="0"/>
              <a:t>this </a:t>
            </a:r>
            <a:r>
              <a:rPr lang="en-US" sz="3200" dirty="0"/>
              <a:t>kind of document -</a:t>
            </a:r>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a:t>Part of the NoSQL family of databases</a:t>
            </a:r>
          </a:p>
          <a:p>
            <a:r>
              <a:rPr lang="en-US" dirty="0"/>
              <a:t>Built for simplicity, scale and performance</a:t>
            </a:r>
          </a:p>
          <a:p>
            <a:r>
              <a:rPr lang="en-US" dirty="0"/>
              <a:t>Non-relational, no schema enforced</a:t>
            </a:r>
          </a:p>
          <a:p>
            <a:r>
              <a:rPr lang="en-US" dirty="0"/>
              <a:t>Flexible query options</a:t>
            </a:r>
          </a:p>
        </p:txBody>
      </p:sp>
      <p:sp>
        <p:nvSpPr>
          <p:cNvPr id="3" name="Title 2"/>
          <p:cNvSpPr>
            <a:spLocks noGrp="1"/>
          </p:cNvSpPr>
          <p:nvPr>
            <p:ph type="title"/>
          </p:nvPr>
        </p:nvSpPr>
        <p:spPr>
          <a:xfrm>
            <a:off x="-367266" y="182215"/>
            <a:ext cx="11416266" cy="1063487"/>
          </a:xfrm>
        </p:spPr>
        <p:txBody>
          <a:bodyPr/>
          <a:lstStyle/>
          <a:p>
            <a:r>
              <a:rPr lang="en-US" dirty="0"/>
              <a:t>    What’s a document database?</a:t>
            </a:r>
          </a:p>
        </p:txBody>
      </p:sp>
    </p:spTree>
    <p:extLst>
      <p:ext uri="{BB962C8B-B14F-4D97-AF65-F5344CB8AC3E}">
        <p14:creationId xmlns:p14="http://schemas.microsoft.com/office/powerpoint/2010/main" val="130201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Landscape</a:t>
            </a:r>
          </a:p>
        </p:txBody>
      </p:sp>
    </p:spTree>
    <p:extLst>
      <p:ext uri="{BB962C8B-B14F-4D97-AF65-F5344CB8AC3E}">
        <p14:creationId xmlns:p14="http://schemas.microsoft.com/office/powerpoint/2010/main" val="17899370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Appeal</a:t>
            </a:r>
          </a:p>
        </p:txBody>
      </p:sp>
      <p:sp>
        <p:nvSpPr>
          <p:cNvPr id="6" name="Text Placeholder 5"/>
          <p:cNvSpPr>
            <a:spLocks noGrp="1"/>
          </p:cNvSpPr>
          <p:nvPr>
            <p:ph type="body" sz="quarter" idx="10"/>
          </p:nvPr>
        </p:nvSpPr>
        <p:spPr>
          <a:xfrm>
            <a:off x="269239" y="1189177"/>
            <a:ext cx="11653523" cy="3730252"/>
          </a:xfrm>
        </p:spPr>
        <p:txBody>
          <a:bodyPr/>
          <a:lstStyle/>
          <a:p>
            <a:r>
              <a:rPr lang="en-US" sz="3600" dirty="0"/>
              <a:t>Promotes code first development</a:t>
            </a:r>
          </a:p>
          <a:p>
            <a:r>
              <a:rPr lang="en-US" sz="3600" dirty="0"/>
              <a:t>Resilient to iterative schema changes</a:t>
            </a:r>
          </a:p>
          <a:p>
            <a:r>
              <a:rPr lang="en-US" sz="3600" dirty="0"/>
              <a:t>Richer query and indexing (compared to KV stores) </a:t>
            </a:r>
          </a:p>
          <a:p>
            <a:r>
              <a:rPr lang="en-US" sz="3600" dirty="0"/>
              <a:t>Low impedance as object / JSON store; no ORM required</a:t>
            </a:r>
          </a:p>
          <a:p>
            <a:r>
              <a:rPr lang="en-US" sz="3600" dirty="0"/>
              <a:t>It just works</a:t>
            </a:r>
          </a:p>
          <a:p>
            <a:r>
              <a:rPr lang="en-US" sz="3600" dirty="0"/>
              <a:t>It’s fast (to get going, and in </a:t>
            </a:r>
            <a:r>
              <a:rPr lang="en-US" sz="3600" dirty="0" err="1"/>
              <a:t>txs</a:t>
            </a:r>
            <a:r>
              <a:rPr lang="en-US" sz="3600" dirty="0"/>
              <a:t>)</a:t>
            </a:r>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 and Applicability</a:t>
            </a:r>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Web</a:t>
            </a:r>
          </a:p>
          <a:p>
            <a:r>
              <a:rPr lang="en-US" sz="3600" dirty="0"/>
              <a:t>User data store</a:t>
            </a:r>
          </a:p>
          <a:p>
            <a:r>
              <a:rPr lang="en-US" sz="3600" dirty="0" err="1"/>
              <a:t>IoT</a:t>
            </a:r>
            <a:r>
              <a:rPr lang="en-US" sz="3600" dirty="0"/>
              <a:t> scenarios</a:t>
            </a:r>
          </a:p>
          <a:p>
            <a:r>
              <a:rPr lang="en-US" sz="3600" dirty="0"/>
              <a:t>Event workflow and logging</a:t>
            </a:r>
          </a:p>
          <a:p>
            <a:r>
              <a:rPr lang="en-US" sz="3600" dirty="0"/>
              <a:t>Data ingestion and presentation</a:t>
            </a:r>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 optimal use</a:t>
            </a:r>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Complex relational data</a:t>
            </a:r>
          </a:p>
          <a:p>
            <a:r>
              <a:rPr lang="en-US" sz="3600" dirty="0"/>
              <a:t>Complex map/reduce aggregations</a:t>
            </a:r>
          </a:p>
          <a:p>
            <a:r>
              <a:rPr lang="en-US" sz="3600" dirty="0"/>
              <a:t>Distributed transactions</a:t>
            </a:r>
          </a:p>
          <a:p>
            <a:r>
              <a:rPr lang="en-US" sz="3600" dirty="0"/>
              <a:t>OLAP</a:t>
            </a:r>
          </a:p>
        </p:txBody>
      </p:sp>
    </p:spTree>
    <p:extLst>
      <p:ext uri="{BB962C8B-B14F-4D97-AF65-F5344CB8AC3E}">
        <p14:creationId xmlns:p14="http://schemas.microsoft.com/office/powerpoint/2010/main" val="9929909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a:t>PaaS</a:t>
            </a:r>
            <a:endParaRPr lang="en-US" sz="4000" dirty="0"/>
          </a:p>
          <a:p>
            <a:pPr lvl="2"/>
            <a:r>
              <a:rPr lang="en-US" sz="3600" dirty="0"/>
              <a:t>Azure DocumentDB</a:t>
            </a:r>
          </a:p>
          <a:p>
            <a:pPr lvl="2"/>
            <a:r>
              <a:rPr lang="en-US" sz="3600" dirty="0" err="1"/>
              <a:t>mLab</a:t>
            </a:r>
            <a:r>
              <a:rPr lang="en-US" sz="3600" dirty="0"/>
              <a:t>, </a:t>
            </a:r>
            <a:r>
              <a:rPr lang="en-US" sz="3600" dirty="0" err="1"/>
              <a:t>MongoDB</a:t>
            </a:r>
            <a:r>
              <a:rPr lang="en-US" sz="3600" dirty="0"/>
              <a:t>, Compose</a:t>
            </a:r>
          </a:p>
          <a:p>
            <a:pPr lvl="2"/>
            <a:r>
              <a:rPr lang="en-US" sz="3600" dirty="0" err="1"/>
              <a:t>RavenHQ</a:t>
            </a:r>
            <a:endParaRPr lang="en-US" sz="3600" dirty="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a:t>
            </a:r>
            <a:r>
              <a:rPr lang="en-US" dirty="0" err="1"/>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a:latin typeface="Lucida Console" panose="020B0609040504020204" pitchFamily="49" charset="0"/>
              </a:rPr>
              <a:t>"</a:t>
            </a: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Tree>
    <p:extLst>
      <p:ext uri="{BB962C8B-B14F-4D97-AF65-F5344CB8AC3E}">
        <p14:creationId xmlns:p14="http://schemas.microsoft.com/office/powerpoint/2010/main" val="9280129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graph database?</a:t>
            </a:r>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a:t>Nodes and relationships</a:t>
            </a:r>
          </a:p>
          <a:p>
            <a:r>
              <a:rPr lang="en-US" sz="3600" dirty="0"/>
              <a:t>And properties</a:t>
            </a:r>
          </a:p>
          <a:p>
            <a:r>
              <a:rPr lang="en-US" sz="3600" dirty="0"/>
              <a:t>And all the query stuff</a:t>
            </a:r>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a graph database?</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Maybe I should see that movie…</a:t>
            </a:r>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 reviewed that movie!</a:t>
            </a:r>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a:t>Friends with</a:t>
            </a:r>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a:t>Reviewed</a:t>
            </a:r>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 Why not?</a:t>
            </a:r>
          </a:p>
        </p:txBody>
      </p:sp>
      <p:sp>
        <p:nvSpPr>
          <p:cNvPr id="3" name="Content Placeholder 2"/>
          <p:cNvSpPr>
            <a:spLocks noGrp="1"/>
          </p:cNvSpPr>
          <p:nvPr>
            <p:ph type="body" sz="quarter" idx="10"/>
          </p:nvPr>
        </p:nvSpPr>
        <p:spPr/>
        <p:txBody>
          <a:bodyPr/>
          <a:lstStyle/>
          <a:p>
            <a:pPr marL="0" indent="0">
              <a:buNone/>
            </a:pPr>
            <a:r>
              <a:rPr lang="en-US" dirty="0"/>
              <a:t>Optimal:</a:t>
            </a:r>
          </a:p>
          <a:p>
            <a:r>
              <a:rPr lang="en-US" dirty="0"/>
              <a:t>Ideal for complex connections</a:t>
            </a:r>
          </a:p>
          <a:p>
            <a:r>
              <a:rPr lang="en-US" dirty="0"/>
              <a:t>Easy navigation between things (nodes) and connections</a:t>
            </a:r>
          </a:p>
          <a:p>
            <a:r>
              <a:rPr lang="en-US" dirty="0"/>
              <a:t>No need for complex joins</a:t>
            </a:r>
          </a:p>
          <a:p>
            <a:r>
              <a:rPr lang="en-US" dirty="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graph database? Why not?</a:t>
            </a:r>
          </a:p>
        </p:txBody>
      </p:sp>
      <p:sp>
        <p:nvSpPr>
          <p:cNvPr id="3" name="Content Placeholder 2"/>
          <p:cNvSpPr>
            <a:spLocks noGrp="1"/>
          </p:cNvSpPr>
          <p:nvPr>
            <p:ph type="body" sz="quarter" idx="10"/>
          </p:nvPr>
        </p:nvSpPr>
        <p:spPr/>
        <p:txBody>
          <a:bodyPr/>
          <a:lstStyle/>
          <a:p>
            <a:pPr marL="0" indent="0">
              <a:buNone/>
            </a:pPr>
            <a:r>
              <a:rPr lang="en-US" dirty="0"/>
              <a:t>Less-than-optimal:</a:t>
            </a:r>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much data!</a:t>
            </a:r>
          </a:p>
        </p:txBody>
      </p:sp>
      <p:sp>
        <p:nvSpPr>
          <p:cNvPr id="3" name="Content Placeholder 2"/>
          <p:cNvSpPr>
            <a:spLocks noGrp="1"/>
          </p:cNvSpPr>
          <p:nvPr>
            <p:ph type="body" sz="quarter" idx="10"/>
          </p:nvPr>
        </p:nvSpPr>
        <p:spPr>
          <a:xfrm>
            <a:off x="269239" y="1189177"/>
            <a:ext cx="11653523" cy="4346062"/>
          </a:xfrm>
        </p:spPr>
        <p:txBody>
          <a:bodyPr/>
          <a:lstStyle/>
          <a:p>
            <a:pPr marL="0" indent="0">
              <a:buNone/>
            </a:pPr>
            <a:endParaRPr lang="en-US" sz="4800" b="1" dirty="0"/>
          </a:p>
          <a:p>
            <a:pPr marL="0" indent="0">
              <a:buNone/>
            </a:pPr>
            <a:endParaRPr lang="en-US" sz="4800" b="1" dirty="0"/>
          </a:p>
          <a:p>
            <a:pPr marL="0" indent="0">
              <a:buNone/>
            </a:pPr>
            <a:r>
              <a:rPr lang="en-US" sz="4800" b="1" dirty="0"/>
              <a:t>90% </a:t>
            </a:r>
            <a:r>
              <a:rPr lang="en-US" sz="4800" dirty="0"/>
              <a:t>of the world’s data </a:t>
            </a:r>
            <a:br>
              <a:rPr lang="en-US" sz="4800" dirty="0"/>
            </a:br>
            <a:r>
              <a:rPr lang="en-US" sz="4800" dirty="0"/>
              <a:t>has been created in the last two years….</a:t>
            </a:r>
          </a:p>
          <a:p>
            <a:pPr>
              <a:buFontTx/>
              <a:buChar char="-"/>
            </a:pPr>
            <a:r>
              <a:rPr lang="en-US" i="1" dirty="0"/>
              <a:t>George Lee. Chief Information Officer, </a:t>
            </a:r>
            <a:br>
              <a:rPr lang="en-US" i="1" dirty="0"/>
            </a:br>
            <a:r>
              <a:rPr lang="en-US" i="1" dirty="0"/>
              <a:t>Investment Banking Division, Goldman Sachs </a:t>
            </a:r>
          </a:p>
        </p:txBody>
      </p:sp>
    </p:spTree>
    <p:extLst>
      <p:ext uri="{BB962C8B-B14F-4D97-AF65-F5344CB8AC3E}">
        <p14:creationId xmlns:p14="http://schemas.microsoft.com/office/powerpoint/2010/main" val="2557989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4" name="Text Placeholder 3"/>
          <p:cNvSpPr>
            <a:spLocks noGrp="1"/>
          </p:cNvSpPr>
          <p:nvPr>
            <p:ph type="body" sz="quarter" idx="10"/>
          </p:nvPr>
        </p:nvSpPr>
        <p:spPr>
          <a:xfrm>
            <a:off x="269241" y="1189176"/>
            <a:ext cx="5378548" cy="1837939"/>
          </a:xfrm>
        </p:spPr>
        <p:txBody>
          <a:bodyPr/>
          <a:lstStyle/>
          <a:p>
            <a:r>
              <a:rPr lang="en-US" dirty="0" err="1"/>
              <a:t>PaaS</a:t>
            </a:r>
            <a:endParaRPr lang="en-US" dirty="0"/>
          </a:p>
          <a:p>
            <a:pPr lvl="2"/>
            <a:r>
              <a:rPr lang="en-US" sz="3600" dirty="0"/>
              <a:t>Graph Story</a:t>
            </a:r>
          </a:p>
          <a:p>
            <a:pPr lvl="2"/>
            <a:r>
              <a:rPr lang="en-US" sz="3600" dirty="0" err="1"/>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query: Neo4j</a:t>
            </a:r>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a:latin typeface="Lucida Console" panose="020B0609040504020204" pitchFamily="49" charset="0"/>
              </a:rPr>
              <a:t>-[:REVIEWED]-&gt;(</a:t>
            </a:r>
            <a:r>
              <a:rPr lang="en-US" sz="3200" dirty="0" err="1">
                <a:latin typeface="Lucida Console" panose="020B0609040504020204" pitchFamily="49" charset="0"/>
              </a:rPr>
              <a:t>movie:Movie</a:t>
            </a:r>
            <a:r>
              <a:rPr lang="en-US" sz="3200" dirty="0">
                <a:latin typeface="Lucida Console" panose="020B0609040504020204" pitchFamily="49" charset="0"/>
              </a:rPr>
              <a:t> {</a:t>
            </a:r>
            <a:r>
              <a:rPr lang="en-US" sz="3200" dirty="0" err="1">
                <a:latin typeface="Lucida Console" panose="020B0609040504020204" pitchFamily="49" charset="0"/>
              </a:rPr>
              <a:t>Title:’Fletch</a:t>
            </a:r>
            <a:r>
              <a:rPr lang="en-US" sz="320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databases</a:t>
            </a:r>
          </a:p>
        </p:txBody>
      </p:sp>
    </p:spTree>
    <p:extLst>
      <p:ext uri="{BB962C8B-B14F-4D97-AF65-F5344CB8AC3E}">
        <p14:creationId xmlns:p14="http://schemas.microsoft.com/office/powerpoint/2010/main" val="22963906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Column stores</a:t>
            </a:r>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a:t>Not these columns: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51" y="1245702"/>
            <a:ext cx="5941807" cy="3955015"/>
          </a:xfrm>
          <a:prstGeom prst="rect">
            <a:avLst/>
          </a:prstGeom>
        </p:spPr>
      </p:pic>
      <p:sp>
        <p:nvSpPr>
          <p:cNvPr id="2" name="TextBox 1"/>
          <p:cNvSpPr txBox="1"/>
          <p:nvPr/>
        </p:nvSpPr>
        <p:spPr>
          <a:xfrm>
            <a:off x="6345936" y="6093839"/>
            <a:ext cx="5846064" cy="584775"/>
          </a:xfrm>
          <a:prstGeom prst="rect">
            <a:avLst/>
          </a:prstGeom>
          <a:noFill/>
        </p:spPr>
        <p:txBody>
          <a:bodyPr wrap="square" rtlCol="0">
            <a:spAutoFit/>
          </a:bodyPr>
          <a:lstStyle/>
          <a:p>
            <a:r>
              <a:rPr lang="en-US" sz="1600" dirty="0"/>
              <a:t>Photo credit: Will Powell – “Nashville Parthenon – HDR”</a:t>
            </a:r>
          </a:p>
          <a:p>
            <a:r>
              <a:rPr lang="en-US" sz="1600" dirty="0"/>
              <a:t>https://www.flickr.com/photos/powellizer/872909379</a:t>
            </a:r>
          </a:p>
        </p:txBody>
      </p:sp>
    </p:spTree>
    <p:extLst>
      <p:ext uri="{BB962C8B-B14F-4D97-AF65-F5344CB8AC3E}">
        <p14:creationId xmlns:p14="http://schemas.microsoft.com/office/powerpoint/2010/main" val="12515408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What’s a column store?</a:t>
            </a:r>
          </a:p>
        </p:txBody>
      </p:sp>
      <p:sp>
        <p:nvSpPr>
          <p:cNvPr id="2" name="Content Placeholder 1"/>
          <p:cNvSpPr>
            <a:spLocks noGrp="1"/>
          </p:cNvSpPr>
          <p:nvPr>
            <p:ph type="body" sz="quarter" idx="10"/>
          </p:nvPr>
        </p:nvSpPr>
        <p:spPr/>
        <p:txBody>
          <a:bodyPr/>
          <a:lstStyle/>
          <a:p>
            <a:pPr marL="0" indent="0">
              <a:buNone/>
            </a:pPr>
            <a:r>
              <a:rPr lang="en-US" dirty="0"/>
              <a:t>Data is keyed by row (e.g. Twitter ID)</a:t>
            </a:r>
          </a:p>
          <a:p>
            <a:pPr marL="0" indent="0">
              <a:buNone/>
            </a:pPr>
            <a:r>
              <a:rPr lang="en-US" dirty="0"/>
              <a:t>Individual content stored as columns</a:t>
            </a:r>
          </a:p>
          <a:p>
            <a:pPr marL="0" indent="0">
              <a:buNone/>
            </a:pPr>
            <a:r>
              <a:rPr lang="en-US" dirty="0"/>
              <a:t>Groups of columns comprise a </a:t>
            </a:r>
            <a:r>
              <a:rPr lang="en-US" i="1" dirty="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Example: Weather data</a:t>
            </a:r>
          </a:p>
        </p:txBody>
      </p:sp>
      <p:sp>
        <p:nvSpPr>
          <p:cNvPr id="2" name="Content Placeholder 1"/>
          <p:cNvSpPr>
            <a:spLocks noGrp="1"/>
          </p:cNvSpPr>
          <p:nvPr>
            <p:ph type="body" sz="quarter" idx="10"/>
          </p:nvPr>
        </p:nvSpPr>
        <p:spPr/>
        <p:txBody>
          <a:bodyPr/>
          <a:lstStyle/>
          <a:p>
            <a:pPr marL="0" indent="0">
              <a:buNone/>
            </a:pPr>
            <a:r>
              <a:rPr lang="en-US" dirty="0"/>
              <a:t>Data is keyed by row (e.g. weather station ID)</a:t>
            </a:r>
          </a:p>
          <a:p>
            <a:pPr marL="0" indent="0">
              <a:buNone/>
            </a:pPr>
            <a:r>
              <a:rPr lang="en-US" dirty="0"/>
              <a:t>Columns may have standard or custom names</a:t>
            </a:r>
          </a:p>
          <a:p>
            <a:pPr marL="0" indent="0">
              <a:buNone/>
            </a:pPr>
            <a:r>
              <a:rPr lang="en-US" dirty="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val="20000"/>
                    </a:ext>
                  </a:extLst>
                </a:gridCol>
                <a:gridCol w="2480235">
                  <a:extLst>
                    <a:ext uri="{9D8B030D-6E8A-4147-A177-3AD203B41FA5}">
                      <a16:colId xmlns:a16="http://schemas.microsoft.com/office/drawing/2014/main" val="20001"/>
                    </a:ext>
                  </a:extLst>
                </a:gridCol>
                <a:gridCol w="2169459">
                  <a:extLst>
                    <a:ext uri="{9D8B030D-6E8A-4147-A177-3AD203B41FA5}">
                      <a16:colId xmlns:a16="http://schemas.microsoft.com/office/drawing/2014/main" val="20002"/>
                    </a:ext>
                  </a:extLst>
                </a:gridCol>
                <a:gridCol w="2456330">
                  <a:extLst>
                    <a:ext uri="{9D8B030D-6E8A-4147-A177-3AD203B41FA5}">
                      <a16:colId xmlns:a16="http://schemas.microsoft.com/office/drawing/2014/main" val="20003"/>
                    </a:ext>
                  </a:extLst>
                </a:gridCol>
                <a:gridCol w="735104">
                  <a:extLst>
                    <a:ext uri="{9D8B030D-6E8A-4147-A177-3AD203B41FA5}">
                      <a16:colId xmlns:a16="http://schemas.microsoft.com/office/drawing/2014/main" val="20004"/>
                    </a:ext>
                  </a:extLst>
                </a:gridCol>
              </a:tblGrid>
              <a:tr h="1201272">
                <a:tc>
                  <a:txBody>
                    <a:bodyPr/>
                    <a:lstStyle/>
                    <a:p>
                      <a:r>
                        <a:rPr lang="en-US" sz="3200" dirty="0" err="1"/>
                        <a:t>stationID</a:t>
                      </a:r>
                      <a:endParaRPr lang="en-US" sz="3200" dirty="0"/>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a:t>
                      </a:r>
                    </a:p>
                  </a:txBody>
                  <a:tcPr/>
                </a:tc>
                <a:extLst>
                  <a:ext uri="{0D108BD9-81ED-4DB2-BD59-A6C34878D82A}">
                    <a16:rowId xmlns:a16="http://schemas.microsoft.com/office/drawing/2014/main" val="10000"/>
                  </a:ext>
                </a:extLst>
              </a:tr>
              <a:tr h="1201272">
                <a:tc>
                  <a:txBody>
                    <a:bodyPr/>
                    <a:lstStyle/>
                    <a:p>
                      <a:r>
                        <a:rPr lang="en-US" sz="3200" dirty="0" err="1"/>
                        <a:t>stationID</a:t>
                      </a:r>
                      <a:endParaRPr lang="en-US" sz="3200" dirty="0"/>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Timestamp</a:t>
                      </a:r>
                    </a:p>
                    <a:p>
                      <a:r>
                        <a:rPr lang="en-US" sz="3200" dirty="0"/>
                        <a:t>temp</a:t>
                      </a:r>
                    </a:p>
                  </a:txBody>
                  <a:tcPr/>
                </a:tc>
                <a:tc>
                  <a:txBody>
                    <a:bodyPr/>
                    <a:lstStyle/>
                    <a:p>
                      <a:r>
                        <a:rPr lang="en-US" sz="3200" dirty="0"/>
                        <a: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 column family? Why not?</a:t>
            </a:r>
          </a:p>
        </p:txBody>
      </p:sp>
      <p:sp>
        <p:nvSpPr>
          <p:cNvPr id="3" name="Content Placeholder 2"/>
          <p:cNvSpPr>
            <a:spLocks noGrp="1"/>
          </p:cNvSpPr>
          <p:nvPr>
            <p:ph type="body" sz="quarter" idx="10"/>
          </p:nvPr>
        </p:nvSpPr>
        <p:spPr/>
        <p:txBody>
          <a:bodyPr/>
          <a:lstStyle/>
          <a:p>
            <a:pPr marL="0" indent="0">
              <a:buNone/>
            </a:pPr>
            <a:r>
              <a:rPr lang="en-US" dirty="0"/>
              <a:t>Optimal:</a:t>
            </a:r>
          </a:p>
          <a:p>
            <a:r>
              <a:rPr lang="en-US" dirty="0"/>
              <a:t>Very large quantities of data</a:t>
            </a:r>
          </a:p>
          <a:p>
            <a:r>
              <a:rPr lang="en-US" dirty="0"/>
              <a:t>Queries well-known up-front</a:t>
            </a:r>
          </a:p>
          <a:p>
            <a:r>
              <a:rPr lang="en-US" dirty="0"/>
              <a:t>Scale and durability</a:t>
            </a:r>
          </a:p>
          <a:p>
            <a:pPr marL="0" indent="0">
              <a:buNone/>
            </a:pPr>
            <a:endParaRPr lang="en-US" dirty="0"/>
          </a:p>
          <a:p>
            <a:pPr marL="0" indent="0">
              <a:buNone/>
            </a:pPr>
            <a:r>
              <a:rPr lang="en-US" dirty="0"/>
              <a:t>Non-optimal:</a:t>
            </a:r>
          </a:p>
          <a:p>
            <a:r>
              <a:rPr lang="en-US" dirty="0"/>
              <a:t>Highly-relational data</a:t>
            </a:r>
          </a:p>
          <a:p>
            <a:r>
              <a:rPr lang="en-US" dirty="0"/>
              <a:t>Querying on many different properties</a:t>
            </a:r>
          </a:p>
        </p:txBody>
      </p:sp>
    </p:spTree>
    <p:extLst>
      <p:ext uri="{BB962C8B-B14F-4D97-AF65-F5344CB8AC3E}">
        <p14:creationId xmlns:p14="http://schemas.microsoft.com/office/powerpoint/2010/main" val="3861926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in Azure?</a:t>
            </a:r>
          </a:p>
        </p:txBody>
      </p:sp>
      <p:sp>
        <p:nvSpPr>
          <p:cNvPr id="3" name="Content Placeholder 2"/>
          <p:cNvSpPr>
            <a:spLocks noGrp="1"/>
          </p:cNvSpPr>
          <p:nvPr>
            <p:ph type="body" sz="quarter" idx="10"/>
          </p:nvPr>
        </p:nvSpPr>
        <p:spPr>
          <a:xfrm>
            <a:off x="269239" y="1189177"/>
            <a:ext cx="11653523" cy="3273910"/>
          </a:xfrm>
        </p:spPr>
        <p:txBody>
          <a:bodyPr/>
          <a:lstStyle/>
          <a:p>
            <a:r>
              <a:rPr lang="en-US" dirty="0" err="1"/>
              <a:t>IaaS</a:t>
            </a:r>
            <a:endParaRPr lang="en-US" dirty="0"/>
          </a:p>
          <a:p>
            <a:pPr lvl="2"/>
            <a:r>
              <a:rPr lang="en-US" sz="3600" dirty="0"/>
              <a:t>Cassandra</a:t>
            </a:r>
          </a:p>
          <a:p>
            <a:pPr lvl="2"/>
            <a:r>
              <a:rPr lang="en-US" sz="3600" dirty="0" err="1"/>
              <a:t>HBase</a:t>
            </a:r>
            <a:endParaRPr lang="en-US" sz="3600" dirty="0"/>
          </a:p>
          <a:p>
            <a:pPr marL="0" indent="0">
              <a:buNone/>
            </a:pPr>
            <a:endParaRPr lang="en-US" dirty="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Cassandra + CQL</a:t>
            </a:r>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a:latin typeface="Lucida Console" panose="020B0609040504020204" pitchFamily="49" charset="0"/>
              </a:rPr>
              <a:t>stationID</a:t>
            </a:r>
            <a:r>
              <a:rPr lang="en-US" sz="2800" dirty="0">
                <a:latin typeface="Lucida Console" panose="020B0609040504020204" pitchFamily="49" charset="0"/>
              </a:rPr>
              <a:t> text,</a:t>
            </a:r>
          </a:p>
          <a:p>
            <a:pPr fontAlgn="base"/>
            <a:r>
              <a:rPr lang="en-US" sz="2800" dirty="0">
                <a:latin typeface="Lucida Console" panose="020B0609040504020204" pitchFamily="49" charset="0"/>
              </a:rPr>
              <a:t>   </a:t>
            </a:r>
            <a:r>
              <a:rPr lang="en-US" sz="2800" dirty="0" err="1">
                <a:latin typeface="Lucida Console" panose="020B0609040504020204" pitchFamily="49" charset="0"/>
              </a:rPr>
              <a:t>readingtime</a:t>
            </a:r>
            <a:r>
              <a:rPr lang="en-US" sz="2800" dirty="0">
                <a:latin typeface="Lucida Console" panose="020B0609040504020204" pitchFamily="49" charset="0"/>
              </a:rPr>
              <a:t> timestamp,</a:t>
            </a:r>
          </a:p>
          <a:p>
            <a:pPr fontAlgn="base"/>
            <a:r>
              <a:rPr lang="en-US" sz="2800" dirty="0">
                <a:latin typeface="Lucida Console" panose="020B0609040504020204" pitchFamily="49" charset="0"/>
              </a:rPr>
              <a:t>   temp text,</a:t>
            </a:r>
          </a:p>
          <a:p>
            <a:pPr fontAlgn="base"/>
            <a:r>
              <a:rPr lang="en-US" sz="2800" dirty="0">
                <a:latin typeface="Lucida Console" panose="020B0609040504020204" pitchFamily="49" charset="0"/>
              </a:rPr>
              <a:t>   PRIMARY KEY (</a:t>
            </a:r>
            <a:r>
              <a:rPr lang="en-US" sz="2800" dirty="0" err="1">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temperature(</a:t>
            </a:r>
            <a:r>
              <a:rPr lang="en-US" sz="2800" dirty="0" err="1">
                <a:latin typeface="Lucida Console" panose="020B0609040504020204" pitchFamily="49" charset="0"/>
              </a:rPr>
              <a:t>stationID,readingtime,temp</a:t>
            </a:r>
            <a:r>
              <a:rPr lang="en-US" sz="2800" dirty="0">
                <a:latin typeface="Lucida Console" panose="020B0609040504020204" pitchFamily="49" charset="0"/>
              </a:rPr>
              <a:t>)</a:t>
            </a:r>
          </a:p>
          <a:p>
            <a:pPr fontAlgn="base"/>
            <a:r>
              <a:rPr lang="en-US" sz="2800" dirty="0">
                <a:latin typeface="Lucida Console" panose="020B0609040504020204" pitchFamily="49" charset="0"/>
              </a:rPr>
              <a:t>VALUES (‘1’,’2015-02-23 09:00:00′,’45F’);</a:t>
            </a:r>
          </a:p>
        </p:txBody>
      </p:sp>
    </p:spTree>
    <p:extLst>
      <p:ext uri="{BB962C8B-B14F-4D97-AF65-F5344CB8AC3E}">
        <p14:creationId xmlns:p14="http://schemas.microsoft.com/office/powerpoint/2010/main" val="1232299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temperatures</a:t>
            </a:r>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a:latin typeface="Lucida Console" panose="020B0609040504020204" pitchFamily="49" charset="0"/>
              </a:rPr>
              <a:t>stationID</a:t>
            </a:r>
            <a:r>
              <a:rPr lang="en-US" sz="2800" dirty="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growth</a:t>
            </a:r>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a:p>
          <a:p>
            <a:r>
              <a:rPr lang="en-US" sz="3600" dirty="0"/>
              <a:t>130 </a:t>
            </a:r>
            <a:r>
              <a:rPr lang="en-US" sz="3600" b="1" dirty="0"/>
              <a:t>billion</a:t>
            </a:r>
            <a:r>
              <a:rPr lang="en-US" sz="3600" dirty="0"/>
              <a:t> gigabytes in 2010</a:t>
            </a:r>
          </a:p>
          <a:p>
            <a:r>
              <a:rPr lang="en-US" sz="3600" dirty="0"/>
              <a:t>4.4 </a:t>
            </a:r>
            <a:r>
              <a:rPr lang="en-US" sz="3600" b="1" dirty="0"/>
              <a:t>zettabytes</a:t>
            </a:r>
            <a:r>
              <a:rPr lang="en-US" sz="3600" dirty="0"/>
              <a:t>* in 2013</a:t>
            </a:r>
          </a:p>
          <a:p>
            <a:endParaRPr lang="en-US" dirty="0"/>
          </a:p>
          <a:p>
            <a:r>
              <a:rPr lang="en-US" dirty="0"/>
              <a:t>IDC projections:</a:t>
            </a:r>
          </a:p>
          <a:p>
            <a:pPr marL="399915" lvl="1"/>
            <a:r>
              <a:rPr lang="en-US" sz="4000" dirty="0"/>
              <a:t>44 zettabytes by 2020</a:t>
            </a:r>
          </a:p>
          <a:p>
            <a:pPr marL="399915" lvl="1"/>
            <a:r>
              <a:rPr lang="en-US" sz="4400" dirty="0"/>
              <a:t>180 zettabytes by 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Polyglot persistence</a:t>
            </a:r>
          </a:p>
        </p:txBody>
      </p:sp>
    </p:spTree>
    <p:extLst>
      <p:ext uri="{BB962C8B-B14F-4D97-AF65-F5344CB8AC3E}">
        <p14:creationId xmlns:p14="http://schemas.microsoft.com/office/powerpoint/2010/main" val="2394285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Choices, choices, choices!</a:t>
            </a:r>
          </a:p>
        </p:txBody>
      </p:sp>
      <p:sp>
        <p:nvSpPr>
          <p:cNvPr id="2" name="Content Placeholder 1"/>
          <p:cNvSpPr>
            <a:spLocks noGrp="1"/>
          </p:cNvSpPr>
          <p:nvPr>
            <p:ph type="body" sz="quarter" idx="10"/>
          </p:nvPr>
        </p:nvSpPr>
        <p:spPr/>
        <p:txBody>
          <a:bodyPr/>
          <a:lstStyle/>
          <a:p>
            <a:r>
              <a:rPr lang="en-US" dirty="0"/>
              <a:t>Relational</a:t>
            </a:r>
          </a:p>
          <a:p>
            <a:r>
              <a:rPr lang="en-US" dirty="0"/>
              <a:t>Key/value</a:t>
            </a:r>
          </a:p>
          <a:p>
            <a:r>
              <a:rPr lang="en-US" dirty="0"/>
              <a:t>Graph</a:t>
            </a:r>
          </a:p>
          <a:p>
            <a:r>
              <a:rPr lang="en-US" dirty="0"/>
              <a:t>Column</a:t>
            </a:r>
          </a:p>
          <a:p>
            <a:r>
              <a:rPr lang="en-US" dirty="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so difficult to pick one?</a:t>
            </a:r>
          </a:p>
        </p:txBody>
      </p:sp>
      <p:sp>
        <p:nvSpPr>
          <p:cNvPr id="3" name="Content Placeholder 2"/>
          <p:cNvSpPr>
            <a:spLocks noGrp="1"/>
          </p:cNvSpPr>
          <p:nvPr>
            <p:ph type="body" sz="quarter" idx="10"/>
          </p:nvPr>
        </p:nvSpPr>
        <p:spPr/>
        <p:txBody>
          <a:bodyPr>
            <a:normAutofit fontScale="92500" lnSpcReduction="20000"/>
          </a:bodyPr>
          <a:lstStyle/>
          <a:p>
            <a:r>
              <a:rPr lang="en-US" sz="3600" dirty="0"/>
              <a:t>Schema enforcement</a:t>
            </a:r>
          </a:p>
          <a:p>
            <a:r>
              <a:rPr lang="en-US" sz="3600" dirty="0"/>
              <a:t>Reporting</a:t>
            </a:r>
          </a:p>
          <a:p>
            <a:r>
              <a:rPr lang="en-US" sz="3600" dirty="0"/>
              <a:t>Interconnections</a:t>
            </a:r>
          </a:p>
          <a:p>
            <a:r>
              <a:rPr lang="en-US" sz="3600" dirty="0"/>
              <a:t>Time-series</a:t>
            </a:r>
          </a:p>
          <a:p>
            <a:endParaRPr lang="en-US" dirty="0"/>
          </a:p>
        </p:txBody>
      </p:sp>
      <p:sp>
        <p:nvSpPr>
          <p:cNvPr id="5" name="Content Placeholder 4"/>
          <p:cNvSpPr>
            <a:spLocks noGrp="1"/>
          </p:cNvSpPr>
          <p:nvPr>
            <p:ph sz="quarter" idx="4294967295"/>
          </p:nvPr>
        </p:nvSpPr>
        <p:spPr>
          <a:xfrm>
            <a:off x="6572250" y="1371600"/>
            <a:ext cx="5619750" cy="4953000"/>
          </a:xfrm>
        </p:spPr>
        <p:txBody>
          <a:bodyPr>
            <a:normAutofit/>
          </a:bodyPr>
          <a:lstStyle/>
          <a:p>
            <a:pPr marL="0" indent="0">
              <a:buNone/>
            </a:pPr>
            <a:r>
              <a:rPr lang="en-US" sz="3600" dirty="0"/>
              <a:t>Rapid lookup</a:t>
            </a:r>
          </a:p>
          <a:p>
            <a:pPr marL="0" indent="0">
              <a:buNone/>
            </a:pPr>
            <a:r>
              <a:rPr lang="en-US" sz="3600" dirty="0"/>
              <a:t>Scale-out</a:t>
            </a:r>
          </a:p>
          <a:p>
            <a:pPr marL="0" indent="0">
              <a:buNone/>
            </a:pPr>
            <a:r>
              <a:rPr lang="en-US" sz="3600" dirty="0"/>
              <a:t>Scale-up</a:t>
            </a:r>
          </a:p>
          <a:p>
            <a:pPr marL="0" indent="0">
              <a:buNone/>
            </a:pPr>
            <a:r>
              <a:rPr lang="en-US" sz="3600" dirty="0"/>
              <a:t>Durability</a:t>
            </a:r>
          </a:p>
        </p:txBody>
      </p:sp>
    </p:spTree>
    <p:extLst>
      <p:ext uri="{BB962C8B-B14F-4D97-AF65-F5344CB8AC3E}">
        <p14:creationId xmlns:p14="http://schemas.microsoft.com/office/powerpoint/2010/main" val="19107828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Compromises</a:t>
            </a:r>
          </a:p>
        </p:txBody>
      </p:sp>
      <p:sp>
        <p:nvSpPr>
          <p:cNvPr id="3" name="Content Placeholder 2"/>
          <p:cNvSpPr>
            <a:spLocks noGrp="1"/>
          </p:cNvSpPr>
          <p:nvPr>
            <p:ph type="body" sz="quarter" idx="10"/>
          </p:nvPr>
        </p:nvSpPr>
        <p:spPr/>
        <p:txBody>
          <a:bodyPr/>
          <a:lstStyle/>
          <a:p>
            <a:r>
              <a:rPr lang="en-US" dirty="0"/>
              <a:t>Referential integrity &amp; transactions</a:t>
            </a:r>
          </a:p>
          <a:p>
            <a:r>
              <a:rPr lang="en-US" dirty="0"/>
              <a:t>Schema flexibility</a:t>
            </a:r>
          </a:p>
          <a:p>
            <a:r>
              <a:rPr lang="en-US" dirty="0"/>
              <a:t>Scale</a:t>
            </a:r>
          </a:p>
          <a:p>
            <a:r>
              <a:rPr lang="en-US" dirty="0"/>
              <a:t>Reporting</a:t>
            </a:r>
          </a:p>
          <a:p>
            <a:r>
              <a:rPr lang="en-US" dirty="0"/>
              <a:t>Skillsets</a:t>
            </a:r>
          </a:p>
          <a:p>
            <a:r>
              <a:rPr lang="en-US" dirty="0"/>
              <a:t>HA/DR procedures</a:t>
            </a:r>
          </a:p>
          <a:p>
            <a:r>
              <a:rPr lang="en-US" dirty="0"/>
              <a:t>3</a:t>
            </a:r>
            <a:r>
              <a:rPr lang="en-US" baseline="30000" dirty="0"/>
              <a:t>rd</a:t>
            </a:r>
            <a:r>
              <a:rPr lang="en-US" dirty="0"/>
              <a:t>-party tools and the ecosystem</a:t>
            </a:r>
          </a:p>
        </p:txBody>
      </p:sp>
    </p:spTree>
    <p:extLst>
      <p:ext uri="{BB962C8B-B14F-4D97-AF65-F5344CB8AC3E}">
        <p14:creationId xmlns:p14="http://schemas.microsoft.com/office/powerpoint/2010/main" val="10570203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a:t>
            </a:r>
            <a:r>
              <a:rPr lang="en-US" i="1" dirty="0"/>
              <a:t>have to </a:t>
            </a:r>
            <a:r>
              <a:rPr lang="en-US" dirty="0"/>
              <a:t>compromise?</a:t>
            </a:r>
          </a:p>
        </p:txBody>
      </p:sp>
      <p:sp>
        <p:nvSpPr>
          <p:cNvPr id="3" name="Content Placeholder 2"/>
          <p:cNvSpPr>
            <a:spLocks noGrp="1"/>
          </p:cNvSpPr>
          <p:nvPr>
            <p:ph type="body" sz="quarter" idx="10"/>
          </p:nvPr>
        </p:nvSpPr>
        <p:spPr/>
        <p:txBody>
          <a:bodyPr/>
          <a:lstStyle/>
          <a:p>
            <a:r>
              <a:rPr lang="en-US" dirty="0"/>
              <a:t>Combine!</a:t>
            </a:r>
          </a:p>
          <a:p>
            <a:r>
              <a:rPr lang="en-US" dirty="0"/>
              <a:t>Why not?</a:t>
            </a:r>
          </a:p>
          <a:p>
            <a:r>
              <a:rPr lang="en-US" dirty="0"/>
              <a:t>Maybe… a bit of each?</a:t>
            </a:r>
          </a:p>
        </p:txBody>
      </p:sp>
    </p:spTree>
    <p:extLst>
      <p:ext uri="{BB962C8B-B14F-4D97-AF65-F5344CB8AC3E}">
        <p14:creationId xmlns:p14="http://schemas.microsoft.com/office/powerpoint/2010/main" val="13564793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Imagine… a shopping site</a:t>
            </a:r>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Challenges?</a:t>
            </a:r>
          </a:p>
        </p:txBody>
      </p:sp>
      <p:sp>
        <p:nvSpPr>
          <p:cNvPr id="4" name="Content Placeholder 3"/>
          <p:cNvSpPr>
            <a:spLocks noGrp="1"/>
          </p:cNvSpPr>
          <p:nvPr>
            <p:ph type="body" sz="quarter" idx="10"/>
          </p:nvPr>
        </p:nvSpPr>
        <p:spPr/>
        <p:txBody>
          <a:bodyPr/>
          <a:lstStyle/>
          <a:p>
            <a:r>
              <a:rPr lang="en-US" dirty="0"/>
              <a:t>Multiple DB skillsets</a:t>
            </a:r>
          </a:p>
          <a:p>
            <a:r>
              <a:rPr lang="en-US" dirty="0"/>
              <a:t>More complex HA/DR/Backup procedures</a:t>
            </a:r>
          </a:p>
          <a:p>
            <a:r>
              <a:rPr lang="en-US" dirty="0"/>
              <a:t>Additional licensing and support</a:t>
            </a:r>
          </a:p>
          <a:p>
            <a:r>
              <a:rPr lang="en-US" dirty="0"/>
              <a:t>Determining System(s) of Record</a:t>
            </a:r>
          </a:p>
        </p:txBody>
      </p:sp>
    </p:spTree>
    <p:extLst>
      <p:ext uri="{BB962C8B-B14F-4D97-AF65-F5344CB8AC3E}">
        <p14:creationId xmlns:p14="http://schemas.microsoft.com/office/powerpoint/2010/main" val="395609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challenged</a:t>
            </a:r>
          </a:p>
        </p:txBody>
      </p:sp>
      <p:sp>
        <p:nvSpPr>
          <p:cNvPr id="3" name="Content Placeholder 2"/>
          <p:cNvSpPr>
            <a:spLocks noGrp="1"/>
          </p:cNvSpPr>
          <p:nvPr>
            <p:ph sz="quarter" idx="4294967295"/>
          </p:nvPr>
        </p:nvSpPr>
        <p:spPr>
          <a:xfrm>
            <a:off x="666750" y="1387475"/>
            <a:ext cx="11525250" cy="5291138"/>
          </a:xfrm>
        </p:spPr>
        <p:txBody>
          <a:bodyPr/>
          <a:lstStyle/>
          <a:p>
            <a:pPr marL="0" indent="0">
              <a:buNone/>
            </a:pPr>
            <a:r>
              <a:rPr lang="en-US" sz="3600" dirty="0"/>
              <a:t>What’s the effort and cost for?</a:t>
            </a:r>
          </a:p>
          <a:p>
            <a:pPr marL="0" indent="0">
              <a:buNone/>
            </a:pPr>
            <a:endParaRPr lang="en-US" sz="3600" dirty="0"/>
          </a:p>
          <a:p>
            <a:pPr marL="0" indent="0">
              <a:buNone/>
            </a:pPr>
            <a:r>
              <a:rPr lang="en-US" sz="3600" dirty="0"/>
              <a:t>Avoiding:</a:t>
            </a:r>
            <a:endParaRPr lang="en-US" dirty="0"/>
          </a:p>
          <a:p>
            <a:pPr marL="0" indent="0">
              <a:buNone/>
            </a:pPr>
            <a:endParaRPr lang="en-US" dirty="0"/>
          </a:p>
          <a:p>
            <a:pPr marL="0" indent="0">
              <a:buNone/>
            </a:pPr>
            <a:r>
              <a:rPr lang="en-US" dirty="0"/>
              <a:t>	</a:t>
            </a:r>
            <a:r>
              <a:rPr lang="en-US" sz="5400" dirty="0">
                <a:latin typeface="Lucida Console" panose="020B0609040504020204" pitchFamily="49" charset="0"/>
              </a:rPr>
              <a:t>INSERT INTO ROUND_HOLE</a:t>
            </a:r>
          </a:p>
          <a:p>
            <a:pPr marL="0" indent="0">
              <a:buNone/>
            </a:pPr>
            <a:r>
              <a:rPr lang="en-US" sz="5400" dirty="0">
                <a:latin typeface="Lucida Console" panose="020B0609040504020204" pitchFamily="49" charset="0"/>
              </a:rPr>
              <a:t>	VALUES (‘SQUARE_PEG’)</a:t>
            </a: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type="body" sz="quarter" idx="10"/>
          </p:nvPr>
        </p:nvSpPr>
        <p:spPr/>
        <p:txBody>
          <a:bodyPr/>
          <a:lstStyle/>
          <a:p>
            <a:r>
              <a:rPr lang="en-US" dirty="0"/>
              <a:t>Use each database type for its strengths</a:t>
            </a:r>
          </a:p>
          <a:p>
            <a:r>
              <a:rPr lang="en-US" dirty="0"/>
              <a:t>Reduce scope and complexity with a database type</a:t>
            </a:r>
          </a:p>
          <a:p>
            <a:endParaRPr lang="en-US" dirty="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2" name="Content Placeholder 1"/>
          <p:cNvSpPr>
            <a:spLocks noGrp="1"/>
          </p:cNvSpPr>
          <p:nvPr>
            <p:ph type="body" sz="quarter" idx="10"/>
          </p:nvPr>
        </p:nvSpPr>
        <p:spPr>
          <a:xfrm>
            <a:off x="269239" y="1189177"/>
            <a:ext cx="11653523" cy="4709944"/>
          </a:xfrm>
        </p:spPr>
        <p:txBody>
          <a:bodyPr/>
          <a:lstStyle/>
          <a:p>
            <a:r>
              <a:rPr lang="en-US" dirty="0"/>
              <a:t>Choices, choices, choices! How to choose?</a:t>
            </a:r>
          </a:p>
          <a:p>
            <a:r>
              <a:rPr lang="en-US" dirty="0"/>
              <a:t>Polyglot persistence: A blend of </a:t>
            </a:r>
            <a:r>
              <a:rPr lang="en-US" dirty="0" err="1"/>
              <a:t>db's</a:t>
            </a:r>
            <a:r>
              <a:rPr lang="en-US" dirty="0"/>
              <a:t> working together</a:t>
            </a:r>
          </a:p>
          <a:p>
            <a:endParaRPr lang="en-US" dirty="0"/>
          </a:p>
          <a:p>
            <a:r>
              <a:rPr lang="en-US" dirty="0"/>
              <a:t>Resources:</a:t>
            </a:r>
          </a:p>
          <a:p>
            <a:r>
              <a:rPr lang="en-US" dirty="0">
                <a:hlinkClick r:id="rId3"/>
              </a:rPr>
              <a:t>aka.ms/polyglot</a:t>
            </a:r>
            <a:r>
              <a:rPr lang="en-US" dirty="0"/>
              <a:t> – polyglot persistence in-depth</a:t>
            </a:r>
          </a:p>
          <a:p>
            <a:r>
              <a:rPr lang="en-US" dirty="0">
                <a:hlinkClick r:id="rId4"/>
              </a:rPr>
              <a:t>github.com/</a:t>
            </a:r>
            <a:r>
              <a:rPr lang="en-US" dirty="0" err="1">
                <a:hlinkClick r:id="rId4"/>
              </a:rPr>
              <a:t>dmakogon</a:t>
            </a:r>
            <a:r>
              <a:rPr lang="en-US" dirty="0">
                <a:hlinkClick r:id="rId4"/>
              </a:rPr>
              <a:t>/globalazure2016</a:t>
            </a:r>
            <a:endParaRPr lang="en-US" dirty="0"/>
          </a:p>
          <a:p>
            <a:r>
              <a:rPr lang="en-US">
                <a:hlinkClick r:id="rId5"/>
              </a:rPr>
              <a:t>github.com/</a:t>
            </a:r>
            <a:r>
              <a:rPr lang="en-US" dirty="0" err="1">
                <a:hlinkClick r:id="rId5"/>
              </a:rPr>
              <a:t>dmakogon</a:t>
            </a:r>
            <a:r>
              <a:rPr lang="en-US" dirty="0">
                <a:hlinkClick r:id="rId5"/>
              </a:rPr>
              <a:t>/</a:t>
            </a:r>
            <a:r>
              <a:rPr lang="en-US" dirty="0" err="1">
                <a:hlinkClick r:id="rId5"/>
              </a:rPr>
              <a:t>dbguidance</a:t>
            </a:r>
            <a:r>
              <a:rPr lang="en-US" dirty="0"/>
              <a:t> </a:t>
            </a:r>
          </a:p>
        </p:txBody>
      </p:sp>
    </p:spTree>
    <p:extLst>
      <p:ext uri="{BB962C8B-B14F-4D97-AF65-F5344CB8AC3E}">
        <p14:creationId xmlns:p14="http://schemas.microsoft.com/office/powerpoint/2010/main" val="2025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19387"/>
          <a:stretch/>
        </p:blipFill>
        <p:spPr>
          <a:xfrm>
            <a:off x="450579" y="114858"/>
            <a:ext cx="5180200" cy="6635483"/>
          </a:xfrm>
        </p:spPr>
      </p:pic>
      <p:sp>
        <p:nvSpPr>
          <p:cNvPr id="8" name="TextBox 7"/>
          <p:cNvSpPr txBox="1"/>
          <p:nvPr/>
        </p:nvSpPr>
        <p:spPr>
          <a:xfrm rot="19114082">
            <a:off x="719726" y="2674108"/>
            <a:ext cx="3775393" cy="2215991"/>
          </a:xfrm>
          <a:prstGeom prst="rect">
            <a:avLst/>
          </a:prstGeom>
          <a:noFill/>
        </p:spPr>
        <p:txBody>
          <a:bodyPr wrap="none" rtlCol="0">
            <a:spAutoFit/>
          </a:bodyPr>
          <a:lstStyle/>
          <a:p>
            <a:r>
              <a:rPr lang="en-US" sz="13800" b="1" dirty="0">
                <a:solidFill>
                  <a:srgbClr val="FF0000"/>
                </a:solidFill>
              </a:rPr>
              <a:t>2012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270" y="122205"/>
            <a:ext cx="5600753" cy="6631291"/>
          </a:xfrm>
          <a:prstGeom prst="rect">
            <a:avLst/>
          </a:prstGeom>
        </p:spPr>
      </p:pic>
    </p:spTree>
    <p:extLst>
      <p:ext uri="{BB962C8B-B14F-4D97-AF65-F5344CB8AC3E}">
        <p14:creationId xmlns:p14="http://schemas.microsoft.com/office/powerpoint/2010/main" val="291351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737653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3867964"/>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extLst>
                    <a:ext uri="{9D8B030D-6E8A-4147-A177-3AD203B41FA5}">
                      <a16:colId xmlns:a16="http://schemas.microsoft.com/office/drawing/2014/main" val="20000"/>
                    </a:ext>
                  </a:extLst>
                </a:gridCol>
                <a:gridCol w="4126523">
                  <a:extLst>
                    <a:ext uri="{9D8B030D-6E8A-4147-A177-3AD203B41FA5}">
                      <a16:colId xmlns:a16="http://schemas.microsoft.com/office/drawing/2014/main" val="20001"/>
                    </a:ext>
                  </a:extLst>
                </a:gridCol>
                <a:gridCol w="4478268">
                  <a:extLst>
                    <a:ext uri="{9D8B030D-6E8A-4147-A177-3AD203B41FA5}">
                      <a16:colId xmlns:a16="http://schemas.microsoft.com/office/drawing/2014/main" val="20002"/>
                    </a:ext>
                  </a:extLst>
                </a:gridCol>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a:t>2012</a:t>
                      </a:r>
                      <a:endParaRPr lang="en-US" sz="4400" dirty="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a:t>2015</a:t>
                      </a: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44850">
                <a:tc>
                  <a:txBody>
                    <a:bodyPr/>
                    <a:lstStyle/>
                    <a:p>
                      <a:r>
                        <a:rPr lang="en-US" sz="4400" dirty="0"/>
                        <a:t>YouTube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48 hours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300</a:t>
                      </a:r>
                      <a:r>
                        <a:rPr lang="en-US" sz="4400" baseline="0" dirty="0"/>
                        <a:t> hours</a:t>
                      </a:r>
                      <a:endParaRPr lang="en-US" sz="4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44850">
                <a:tc>
                  <a:txBody>
                    <a:bodyPr/>
                    <a:lstStyle/>
                    <a:p>
                      <a:r>
                        <a:rPr lang="en-US" sz="4400" dirty="0"/>
                        <a:t>Twitter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100,000 tweets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347,000 tweets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4850">
                <a:tc>
                  <a:txBody>
                    <a:bodyPr/>
                    <a:lstStyle/>
                    <a:p>
                      <a:r>
                        <a:rPr lang="en-US" sz="4400" dirty="0"/>
                        <a:t>Instagram</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3,600 shares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1.7 million likes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44850">
                <a:tc>
                  <a:txBody>
                    <a:bodyPr/>
                    <a:lstStyle/>
                    <a:p>
                      <a:r>
                        <a:rPr lang="en-US" sz="4400" dirty="0"/>
                        <a:t>Facebook</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684,000 shares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4.1 million likes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44850">
                <a:tc>
                  <a:txBody>
                    <a:bodyPr/>
                    <a:lstStyle/>
                    <a:p>
                      <a:r>
                        <a:rPr lang="en-US" sz="4400" dirty="0"/>
                        <a:t>Vine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1 million views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44850">
                <a:tc>
                  <a:txBody>
                    <a:bodyPr/>
                    <a:lstStyle/>
                    <a:p>
                      <a:r>
                        <a:rPr lang="en-US" sz="4400" dirty="0"/>
                        <a:t>Snapchat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285,000</a:t>
                      </a:r>
                      <a:r>
                        <a:rPr lang="en-US" sz="4400" baseline="0" dirty="0"/>
                        <a:t> snaps</a:t>
                      </a:r>
                      <a:endParaRPr lang="en-US" sz="4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744850">
                <a:tc>
                  <a:txBody>
                    <a:bodyPr/>
                    <a:lstStyle/>
                    <a:p>
                      <a:r>
                        <a:rPr lang="en-US" sz="4400" dirty="0"/>
                        <a:t>Tinder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Non-existent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a:t>590,000 swipes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a:solidFill>
                  <a:schemeClr val="bg1"/>
                </a:solidFill>
              </a:rPr>
              <a:t>Data generated per minute:</a:t>
            </a:r>
            <a:endParaRPr lang="en-US" sz="4000" i="1"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shape of data</a:t>
            </a:r>
          </a:p>
        </p:txBody>
      </p:sp>
    </p:spTree>
    <p:extLst>
      <p:ext uri="{BB962C8B-B14F-4D97-AF65-F5344CB8AC3E}">
        <p14:creationId xmlns:p14="http://schemas.microsoft.com/office/powerpoint/2010/main" val="16521535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The shape of data</a:t>
            </a:r>
          </a:p>
        </p:txBody>
      </p:sp>
      <p:sp>
        <p:nvSpPr>
          <p:cNvPr id="3" name="Content Placeholder 2"/>
          <p:cNvSpPr>
            <a:spLocks noGrp="1"/>
          </p:cNvSpPr>
          <p:nvPr>
            <p:ph type="body" sz="quarter" idx="10"/>
          </p:nvPr>
        </p:nvSpPr>
        <p:spPr>
          <a:xfrm>
            <a:off x="269239" y="1189177"/>
            <a:ext cx="11653523" cy="4869025"/>
          </a:xfrm>
        </p:spPr>
        <p:txBody>
          <a:bodyPr/>
          <a:lstStyle/>
          <a:p>
            <a:pPr marL="0" indent="0">
              <a:buNone/>
            </a:pPr>
            <a:r>
              <a:rPr lang="en-US" sz="4000" dirty="0"/>
              <a:t>Data varies in structure:</a:t>
            </a:r>
          </a:p>
          <a:p>
            <a:pPr lvl="2"/>
            <a:r>
              <a:rPr lang="en-US" sz="3600" dirty="0"/>
              <a:t>Structured, Semi-Structured, unstructured</a:t>
            </a:r>
          </a:p>
          <a:p>
            <a:pPr marL="0" indent="0">
              <a:buNone/>
            </a:pPr>
            <a:endParaRPr lang="en-US" sz="2400" dirty="0"/>
          </a:p>
          <a:p>
            <a:pPr marL="0" indent="0">
              <a:buNone/>
            </a:pPr>
            <a:r>
              <a:rPr lang="en-US" sz="4000" dirty="0"/>
              <a:t>Data is not used in the same way:</a:t>
            </a:r>
          </a:p>
          <a:p>
            <a:pPr lvl="2"/>
            <a:r>
              <a:rPr lang="en-US" sz="3600" dirty="0"/>
              <a:t>Some data relates to other data</a:t>
            </a:r>
          </a:p>
          <a:p>
            <a:pPr lvl="2"/>
            <a:r>
              <a:rPr lang="en-US" sz="3600" dirty="0"/>
              <a:t>Some data is related to </a:t>
            </a:r>
            <a:r>
              <a:rPr lang="en-US" sz="3600" i="1" dirty="0"/>
              <a:t>many</a:t>
            </a:r>
            <a:r>
              <a:rPr lang="en-US" sz="3600" dirty="0"/>
              <a:t> other pieces of data</a:t>
            </a:r>
          </a:p>
          <a:p>
            <a:pPr lvl="2"/>
            <a:r>
              <a:rPr lang="en-US" sz="3600" dirty="0"/>
              <a:t>Some data is self contained</a:t>
            </a:r>
          </a:p>
          <a:p>
            <a:pPr lvl="2"/>
            <a:r>
              <a:rPr lang="en-US" sz="3600" dirty="0"/>
              <a:t>Some data is queried, some is reported on</a:t>
            </a:r>
          </a:p>
        </p:txBody>
      </p:sp>
    </p:spTree>
    <p:extLst>
      <p:ext uri="{BB962C8B-B14F-4D97-AF65-F5344CB8AC3E}">
        <p14:creationId xmlns:p14="http://schemas.microsoft.com/office/powerpoint/2010/main" val="238325908"/>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8312</TotalTime>
  <Words>1491</Words>
  <Application>Microsoft Office PowerPoint</Application>
  <PresentationFormat>Widescreen</PresentationFormat>
  <Paragraphs>423</Paragraphs>
  <Slides>60</Slides>
  <Notes>35</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Consolas</vt:lpstr>
      <vt:lpstr>Courier New</vt:lpstr>
      <vt:lpstr>Lucida Console</vt:lpstr>
      <vt:lpstr>Segoe</vt:lpstr>
      <vt:lpstr>Segoe UI</vt:lpstr>
      <vt:lpstr>Segoe UI Light</vt:lpstr>
      <vt:lpstr>Wingdings</vt:lpstr>
      <vt:lpstr>1_Office Theme</vt:lpstr>
      <vt:lpstr>1_5-30721_Build_2016_Template_Dark</vt:lpstr>
      <vt:lpstr>Polyglot Persistence</vt:lpstr>
      <vt:lpstr>Agenda</vt:lpstr>
      <vt:lpstr>The Data Landscape</vt:lpstr>
      <vt:lpstr>So much data!</vt:lpstr>
      <vt:lpstr>Data growth</vt:lpstr>
      <vt:lpstr>PowerPoint Presentation</vt:lpstr>
      <vt:lpstr>PowerPoint Presentation</vt:lpstr>
      <vt:lpstr>The shape of data</vt:lpstr>
      <vt:lpstr>The shape of data</vt:lpstr>
      <vt:lpstr>The shape of data</vt:lpstr>
      <vt:lpstr>The shape of data</vt:lpstr>
      <vt:lpstr>PowerPoint Presentation</vt:lpstr>
      <vt:lpstr>    What’s a relational database?</vt:lpstr>
      <vt:lpstr>Why a relational database? Optimal:</vt:lpstr>
      <vt:lpstr>Less optimal?</vt:lpstr>
      <vt:lpstr>Playing with SQL</vt:lpstr>
      <vt:lpstr>Options in Azure?</vt:lpstr>
      <vt:lpstr>Data in Azure</vt:lpstr>
      <vt:lpstr>The choice is yours</vt:lpstr>
      <vt:lpstr>Relational databases (yes, I lied)</vt:lpstr>
      <vt:lpstr>Key/value databases</vt:lpstr>
      <vt:lpstr>    What’s a key/value store?</vt:lpstr>
      <vt:lpstr>Why use a Key/Value store?</vt:lpstr>
      <vt:lpstr>Less optimal?</vt:lpstr>
      <vt:lpstr>Options in Azure?</vt:lpstr>
      <vt:lpstr>Document databases</vt:lpstr>
      <vt:lpstr>    What’s a document database?</vt:lpstr>
      <vt:lpstr>    What’s a document database?</vt:lpstr>
      <vt:lpstr>    What’s a document database?</vt:lpstr>
      <vt:lpstr>Developer Appeal</vt:lpstr>
      <vt:lpstr>Use Cases and Applicability</vt:lpstr>
      <vt:lpstr>Less optimal use</vt:lpstr>
      <vt:lpstr>Options in Azure?</vt:lpstr>
      <vt:lpstr>Example query: DocumentDB</vt:lpstr>
      <vt:lpstr>Graph databases</vt:lpstr>
      <vt:lpstr>    What’s a graph database?</vt:lpstr>
      <vt:lpstr>What’s a graph database?</vt:lpstr>
      <vt:lpstr>Why a graph database? Why not?</vt:lpstr>
      <vt:lpstr>Why a graph database? Why not?</vt:lpstr>
      <vt:lpstr>Options in Azure?</vt:lpstr>
      <vt:lpstr>Example query: Neo4j</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vt:lpstr>
      <vt:lpstr>Do we have to compromise?</vt:lpstr>
      <vt:lpstr>Imagine… a shopping site</vt:lpstr>
      <vt:lpstr>Challenges?</vt:lpstr>
      <vt:lpstr>Challenges challenged</vt:lpstr>
      <vt:lpstr>Benefits</vt:lpstr>
      <vt:lpstr>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166</cp:revision>
  <dcterms:created xsi:type="dcterms:W3CDTF">2013-02-15T23:12:42Z</dcterms:created>
  <dcterms:modified xsi:type="dcterms:W3CDTF">2016-04-16T17:50:00Z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